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15.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16.xml" ContentType="application/vnd.openxmlformats-officedocument.presentationml.notesSlide+xml"/>
  <Override PartName="/ppt/tags/tag21.xml" ContentType="application/vnd.openxmlformats-officedocument.presentationml.tags+xml"/>
  <Override PartName="/ppt/notesSlides/notesSlide17.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18.xml" ContentType="application/vnd.openxmlformats-officedocument.presentationml.notesSlide+xml"/>
  <Override PartName="/ppt/tags/tag24.xml" ContentType="application/vnd.openxmlformats-officedocument.presentationml.tags+xml"/>
  <Override PartName="/ppt/notesSlides/notesSlide19.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Lst>
  <p:notesMasterIdLst>
    <p:notesMasterId r:id="rId30"/>
  </p:notesMasterIdLst>
  <p:sldIdLst>
    <p:sldId id="257" r:id="rId5"/>
    <p:sldId id="260" r:id="rId6"/>
    <p:sldId id="1164" r:id="rId7"/>
    <p:sldId id="1174" r:id="rId8"/>
    <p:sldId id="344" r:id="rId9"/>
    <p:sldId id="395" r:id="rId10"/>
    <p:sldId id="1203" r:id="rId11"/>
    <p:sldId id="1215" r:id="rId12"/>
    <p:sldId id="1220" r:id="rId13"/>
    <p:sldId id="386" r:id="rId14"/>
    <p:sldId id="374" r:id="rId15"/>
    <p:sldId id="377" r:id="rId16"/>
    <p:sldId id="1206" r:id="rId17"/>
    <p:sldId id="1217" r:id="rId18"/>
    <p:sldId id="1218" r:id="rId19"/>
    <p:sldId id="1172" r:id="rId20"/>
    <p:sldId id="1216" r:id="rId21"/>
    <p:sldId id="387" r:id="rId22"/>
    <p:sldId id="1219" r:id="rId23"/>
    <p:sldId id="1209" r:id="rId24"/>
    <p:sldId id="1213" r:id="rId25"/>
    <p:sldId id="384" r:id="rId26"/>
    <p:sldId id="383" r:id="rId27"/>
    <p:sldId id="378" r:id="rId28"/>
    <p:sldId id="301" r:id="rId29"/>
  </p:sldIdLst>
  <p:sldSz cx="12192000" cy="6858000"/>
  <p:notesSz cx="7004050" cy="929005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2CE54AC-D023-48EA-A4C6-D580E7ADDDF2}">
          <p14:sldIdLst>
            <p14:sldId id="257"/>
            <p14:sldId id="260"/>
            <p14:sldId id="1164"/>
            <p14:sldId id="1174"/>
            <p14:sldId id="344"/>
            <p14:sldId id="395"/>
            <p14:sldId id="1203"/>
            <p14:sldId id="1215"/>
            <p14:sldId id="1220"/>
            <p14:sldId id="386"/>
            <p14:sldId id="374"/>
            <p14:sldId id="377"/>
            <p14:sldId id="1206"/>
            <p14:sldId id="1217"/>
            <p14:sldId id="1218"/>
            <p14:sldId id="1172"/>
            <p14:sldId id="1216"/>
            <p14:sldId id="387"/>
            <p14:sldId id="1219"/>
            <p14:sldId id="1209"/>
            <p14:sldId id="1213"/>
          </p14:sldIdLst>
        </p14:section>
        <p14:section name="Resources" id="{F59F263C-F3CE-4B1A-A6CD-1FB633F7D721}">
          <p14:sldIdLst>
            <p14:sldId id="384"/>
            <p14:sldId id="383"/>
            <p14:sldId id="378"/>
            <p14:sldId id="30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hauck, Caitlin (OSSE)" initials="SC(" lastIdx="3" clrIdx="6">
    <p:extLst>
      <p:ext uri="{19B8F6BF-5375-455C-9EA6-DF929625EA0E}">
        <p15:presenceInfo xmlns:p15="http://schemas.microsoft.com/office/powerpoint/2012/main" userId="S::Caitlin.Shauck@dc.gov::ab8217d5-f160-4fd5-8a96-2af453b0f227" providerId="AD"/>
      </p:ext>
    </p:extLst>
  </p:cmAuthor>
  <p:cmAuthor id="1" name="Dohadmin" initials="D" lastIdx="2" clrIdx="0">
    <p:extLst>
      <p:ext uri="{19B8F6BF-5375-455C-9EA6-DF929625EA0E}">
        <p15:presenceInfo xmlns:p15="http://schemas.microsoft.com/office/powerpoint/2012/main" userId="Dohadmin" providerId="None"/>
      </p:ext>
    </p:extLst>
  </p:cmAuthor>
  <p:cmAuthor id="8" name="Williams, HannahMarie (OSSE)" initials="WH(" lastIdx="2" clrIdx="7">
    <p:extLst>
      <p:ext uri="{19B8F6BF-5375-455C-9EA6-DF929625EA0E}">
        <p15:presenceInfo xmlns:p15="http://schemas.microsoft.com/office/powerpoint/2012/main" userId="S-1-5-21-1713817121-306583656-3812618881-220430" providerId="AD"/>
      </p:ext>
    </p:extLst>
  </p:cmAuthor>
  <p:cmAuthor id="2" name="Microsoft account" initials="Ma" lastIdx="8" clrIdx="1">
    <p:extLst>
      <p:ext uri="{19B8F6BF-5375-455C-9EA6-DF929625EA0E}">
        <p15:presenceInfo xmlns:p15="http://schemas.microsoft.com/office/powerpoint/2012/main" userId="8bd63e83563273cb" providerId="Windows Live"/>
      </p:ext>
    </p:extLst>
  </p:cmAuthor>
  <p:cmAuthor id="9" name="Schumacher, Heidi (OSSE)" initials="SH(" lastIdx="6" clrIdx="8">
    <p:extLst>
      <p:ext uri="{19B8F6BF-5375-455C-9EA6-DF929625EA0E}">
        <p15:presenceInfo xmlns:p15="http://schemas.microsoft.com/office/powerpoint/2012/main" userId="S::heidi.schumacher@dc.gov::1e44cc10-df95-44f8-8d2d-706171d70a72" providerId="AD"/>
      </p:ext>
    </p:extLst>
  </p:cmAuthor>
  <p:cmAuthor id="3" name="Daryl Hawkins" initials="DH" lastIdx="1" clrIdx="2">
    <p:extLst>
      <p:ext uri="{19B8F6BF-5375-455C-9EA6-DF929625EA0E}">
        <p15:presenceInfo xmlns:p15="http://schemas.microsoft.com/office/powerpoint/2012/main" userId="Daryl Hawkins" providerId="None"/>
      </p:ext>
    </p:extLst>
  </p:cmAuthor>
  <p:cmAuthor id="4" name="Mangla, Anil (DOH-Contractor)" initials="MA(" lastIdx="12" clrIdx="3">
    <p:extLst>
      <p:ext uri="{19B8F6BF-5375-455C-9EA6-DF929625EA0E}">
        <p15:presenceInfo xmlns:p15="http://schemas.microsoft.com/office/powerpoint/2012/main" userId="S::anil.mangla@ct.dc.gov::6b761ed1-a062-47d5-9f22-c6df7d385e6c" providerId="AD"/>
      </p:ext>
    </p:extLst>
  </p:cmAuthor>
  <p:cmAuthor id="5" name="Sommers, Kimberly (DOH-Contractor)" initials="SK(" lastIdx="43" clrIdx="4">
    <p:extLst>
      <p:ext uri="{19B8F6BF-5375-455C-9EA6-DF929625EA0E}">
        <p15:presenceInfo xmlns:p15="http://schemas.microsoft.com/office/powerpoint/2012/main" userId="S::Kimberly.Sommers@doh.dc.gov::68db9276-a353-42c1-afed-68e8a3eb5601" providerId="AD"/>
      </p:ext>
    </p:extLst>
  </p:cmAuthor>
  <p:cmAuthor id="6" name="Iyengar, Preetha (DOH)" initials="IP(" lastIdx="18" clrIdx="5">
    <p:extLst>
      <p:ext uri="{19B8F6BF-5375-455C-9EA6-DF929625EA0E}">
        <p15:presenceInfo xmlns:p15="http://schemas.microsoft.com/office/powerpoint/2012/main" userId="S::preetha.iyengar@doh.dc.gov::3f642387-01e4-439d-9642-595f6e0237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397" autoAdjust="0"/>
    <p:restoredTop sz="67341" autoAdjust="0"/>
  </p:normalViewPr>
  <p:slideViewPr>
    <p:cSldViewPr snapToGrid="0">
      <p:cViewPr varScale="1">
        <p:scale>
          <a:sx n="45" d="100"/>
          <a:sy n="45" d="100"/>
        </p:scale>
        <p:origin x="832" y="40"/>
      </p:cViewPr>
      <p:guideLst/>
    </p:cSldViewPr>
  </p:slideViewPr>
  <p:notesTextViewPr>
    <p:cViewPr>
      <p:scale>
        <a:sx n="1" d="1"/>
        <a:sy n="1" d="1"/>
      </p:scale>
      <p:origin x="0" y="0"/>
    </p:cViewPr>
  </p:notesTextViewPr>
  <p:notesViewPr>
    <p:cSldViewPr snapToGrid="0">
      <p:cViewPr varScale="1">
        <p:scale>
          <a:sx n="51" d="100"/>
          <a:sy n="51" d="100"/>
        </p:scale>
        <p:origin x="2692" y="4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5088" cy="466116"/>
          </a:xfrm>
          <a:prstGeom prst="rect">
            <a:avLst/>
          </a:prstGeom>
        </p:spPr>
        <p:txBody>
          <a:bodyPr vert="horz" lIns="93088" tIns="46544" rIns="93088" bIns="46544" rtlCol="0"/>
          <a:lstStyle>
            <a:lvl1pPr algn="l">
              <a:defRPr sz="1200"/>
            </a:lvl1pPr>
          </a:lstStyle>
          <a:p>
            <a:endParaRPr lang="en-US" dirty="0"/>
          </a:p>
        </p:txBody>
      </p:sp>
      <p:sp>
        <p:nvSpPr>
          <p:cNvPr id="3" name="Date Placeholder 2"/>
          <p:cNvSpPr>
            <a:spLocks noGrp="1"/>
          </p:cNvSpPr>
          <p:nvPr>
            <p:ph type="dt" idx="1"/>
          </p:nvPr>
        </p:nvSpPr>
        <p:spPr>
          <a:xfrm>
            <a:off x="3967343" y="0"/>
            <a:ext cx="3035088" cy="466116"/>
          </a:xfrm>
          <a:prstGeom prst="rect">
            <a:avLst/>
          </a:prstGeom>
        </p:spPr>
        <p:txBody>
          <a:bodyPr vert="horz" lIns="93088" tIns="46544" rIns="93088" bIns="46544" rtlCol="0"/>
          <a:lstStyle>
            <a:lvl1pPr algn="r">
              <a:defRPr sz="1200"/>
            </a:lvl1pPr>
          </a:lstStyle>
          <a:p>
            <a:fld id="{747460F7-1C1E-4482-87E5-D5F3AC6166B1}" type="datetimeFigureOut">
              <a:rPr lang="en-US"/>
              <a:t>1/12/2021</a:t>
            </a:fld>
            <a:endParaRPr lang="en-US" dirty="0"/>
          </a:p>
        </p:txBody>
      </p:sp>
      <p:sp>
        <p:nvSpPr>
          <p:cNvPr id="4" name="Slide Image Placeholder 3"/>
          <p:cNvSpPr>
            <a:spLocks noGrp="1" noRot="1" noChangeAspect="1"/>
          </p:cNvSpPr>
          <p:nvPr>
            <p:ph type="sldImg" idx="2"/>
          </p:nvPr>
        </p:nvSpPr>
        <p:spPr>
          <a:xfrm>
            <a:off x="714375" y="1160463"/>
            <a:ext cx="5575300" cy="3136900"/>
          </a:xfrm>
          <a:prstGeom prst="rect">
            <a:avLst/>
          </a:prstGeom>
          <a:noFill/>
          <a:ln w="12700">
            <a:solidFill>
              <a:prstClr val="black"/>
            </a:solidFill>
          </a:ln>
        </p:spPr>
        <p:txBody>
          <a:bodyPr vert="horz" lIns="93088" tIns="46544" rIns="93088" bIns="46544" rtlCol="0" anchor="ctr"/>
          <a:lstStyle/>
          <a:p>
            <a:endParaRPr lang="en-US" dirty="0"/>
          </a:p>
        </p:txBody>
      </p:sp>
      <p:sp>
        <p:nvSpPr>
          <p:cNvPr id="5" name="Notes Placeholder 4"/>
          <p:cNvSpPr>
            <a:spLocks noGrp="1"/>
          </p:cNvSpPr>
          <p:nvPr>
            <p:ph type="body" sz="quarter" idx="3"/>
          </p:nvPr>
        </p:nvSpPr>
        <p:spPr>
          <a:xfrm>
            <a:off x="700406" y="4470838"/>
            <a:ext cx="5603240" cy="3657958"/>
          </a:xfrm>
          <a:prstGeom prst="rect">
            <a:avLst/>
          </a:prstGeom>
        </p:spPr>
        <p:txBody>
          <a:bodyPr vert="horz" lIns="93088" tIns="46544" rIns="93088" bIns="465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23937"/>
            <a:ext cx="3035088" cy="466115"/>
          </a:xfrm>
          <a:prstGeom prst="rect">
            <a:avLst/>
          </a:prstGeom>
        </p:spPr>
        <p:txBody>
          <a:bodyPr vert="horz" lIns="93088" tIns="46544" rIns="93088" bIns="465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7343" y="8823937"/>
            <a:ext cx="3035088" cy="466115"/>
          </a:xfrm>
          <a:prstGeom prst="rect">
            <a:avLst/>
          </a:prstGeom>
        </p:spPr>
        <p:txBody>
          <a:bodyPr vert="horz" lIns="93088" tIns="46544" rIns="93088" bIns="46544" rtlCol="0" anchor="b"/>
          <a:lstStyle>
            <a:lvl1pPr algn="r">
              <a:defRPr sz="1200"/>
            </a:lvl1pPr>
          </a:lstStyle>
          <a:p>
            <a:fld id="{88F466D0-621A-4512-84DE-E3BD44630A14}" type="slidenum">
              <a:rPr lang="en-US"/>
              <a:t>‹#›</a:t>
            </a:fld>
            <a:endParaRPr lang="en-US" dirty="0"/>
          </a:p>
        </p:txBody>
      </p:sp>
    </p:spTree>
    <p:extLst>
      <p:ext uri="{BB962C8B-B14F-4D97-AF65-F5344CB8AC3E}">
        <p14:creationId xmlns:p14="http://schemas.microsoft.com/office/powerpoint/2010/main" val="2863418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F466D0-621A-4512-84DE-E3BD44630A14}" type="slidenum">
              <a:rPr lang="en-US" smtClean="0"/>
              <a:t>1</a:t>
            </a:fld>
            <a:endParaRPr lang="en-US" dirty="0"/>
          </a:p>
        </p:txBody>
      </p:sp>
    </p:spTree>
    <p:extLst>
      <p:ext uri="{BB962C8B-B14F-4D97-AF65-F5344CB8AC3E}">
        <p14:creationId xmlns:p14="http://schemas.microsoft.com/office/powerpoint/2010/main" val="15724399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F466D0-621A-4512-84DE-E3BD44630A14}" type="slidenum">
              <a:rPr lang="en-US" smtClean="0"/>
              <a:t>10</a:t>
            </a:fld>
            <a:endParaRPr lang="en-US" dirty="0"/>
          </a:p>
        </p:txBody>
      </p:sp>
    </p:spTree>
    <p:extLst>
      <p:ext uri="{BB962C8B-B14F-4D97-AF65-F5344CB8AC3E}">
        <p14:creationId xmlns:p14="http://schemas.microsoft.com/office/powerpoint/2010/main" val="9756412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F466D0-621A-4512-84DE-E3BD44630A14}" type="slidenum">
              <a:rPr lang="en-US" smtClean="0"/>
              <a:t>11</a:t>
            </a:fld>
            <a:endParaRPr lang="en-US" dirty="0"/>
          </a:p>
        </p:txBody>
      </p:sp>
    </p:spTree>
    <p:extLst>
      <p:ext uri="{BB962C8B-B14F-4D97-AF65-F5344CB8AC3E}">
        <p14:creationId xmlns:p14="http://schemas.microsoft.com/office/powerpoint/2010/main" val="36607642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F466D0-621A-4512-84DE-E3BD44630A14}" type="slidenum">
              <a:rPr lang="en-US" smtClean="0"/>
              <a:t>12</a:t>
            </a:fld>
            <a:endParaRPr lang="en-US" dirty="0"/>
          </a:p>
        </p:txBody>
      </p:sp>
    </p:spTree>
    <p:extLst>
      <p:ext uri="{BB962C8B-B14F-4D97-AF65-F5344CB8AC3E}">
        <p14:creationId xmlns:p14="http://schemas.microsoft.com/office/powerpoint/2010/main" val="153420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F466D0-621A-4512-84DE-E3BD44630A14}" type="slidenum">
              <a:rPr lang="en-US" smtClean="0"/>
              <a:t>14</a:t>
            </a:fld>
            <a:endParaRPr lang="en-US" dirty="0"/>
          </a:p>
        </p:txBody>
      </p:sp>
    </p:spTree>
    <p:extLst>
      <p:ext uri="{BB962C8B-B14F-4D97-AF65-F5344CB8AC3E}">
        <p14:creationId xmlns:p14="http://schemas.microsoft.com/office/powerpoint/2010/main" val="17760190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F466D0-621A-4512-84DE-E3BD44630A14}" type="slidenum">
              <a:rPr lang="en-US" smtClean="0"/>
              <a:t>16</a:t>
            </a:fld>
            <a:endParaRPr lang="en-US" dirty="0"/>
          </a:p>
        </p:txBody>
      </p:sp>
    </p:spTree>
    <p:extLst>
      <p:ext uri="{BB962C8B-B14F-4D97-AF65-F5344CB8AC3E}">
        <p14:creationId xmlns:p14="http://schemas.microsoft.com/office/powerpoint/2010/main" val="35623790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F466D0-621A-4512-84DE-E3BD44630A14}" type="slidenum">
              <a:rPr lang="en-US" smtClean="0"/>
              <a:t>17</a:t>
            </a:fld>
            <a:endParaRPr lang="en-US" dirty="0"/>
          </a:p>
        </p:txBody>
      </p:sp>
    </p:spTree>
    <p:extLst>
      <p:ext uri="{BB962C8B-B14F-4D97-AF65-F5344CB8AC3E}">
        <p14:creationId xmlns:p14="http://schemas.microsoft.com/office/powerpoint/2010/main" val="4689305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F466D0-621A-4512-84DE-E3BD44630A14}" type="slidenum">
              <a:rPr lang="en-US" smtClean="0"/>
              <a:t>19</a:t>
            </a:fld>
            <a:endParaRPr lang="en-US" dirty="0"/>
          </a:p>
        </p:txBody>
      </p:sp>
    </p:spTree>
    <p:extLst>
      <p:ext uri="{BB962C8B-B14F-4D97-AF65-F5344CB8AC3E}">
        <p14:creationId xmlns:p14="http://schemas.microsoft.com/office/powerpoint/2010/main" val="19389268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F466D0-621A-4512-84DE-E3BD44630A14}" type="slidenum">
              <a:rPr lang="en-US" smtClean="0"/>
              <a:t>20</a:t>
            </a:fld>
            <a:endParaRPr lang="en-US" dirty="0"/>
          </a:p>
        </p:txBody>
      </p:sp>
    </p:spTree>
    <p:extLst>
      <p:ext uri="{BB962C8B-B14F-4D97-AF65-F5344CB8AC3E}">
        <p14:creationId xmlns:p14="http://schemas.microsoft.com/office/powerpoint/2010/main" val="21156831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E4291A-29AA-42C4-8C87-08D0D8251287}" type="slidenum">
              <a:rPr lang="en-US" smtClean="0"/>
              <a:t>22</a:t>
            </a:fld>
            <a:endParaRPr lang="en-US" dirty="0"/>
          </a:p>
        </p:txBody>
      </p:sp>
    </p:spTree>
    <p:extLst>
      <p:ext uri="{BB962C8B-B14F-4D97-AF65-F5344CB8AC3E}">
        <p14:creationId xmlns:p14="http://schemas.microsoft.com/office/powerpoint/2010/main" val="7988942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E4291A-29AA-42C4-8C87-08D0D8251287}" type="slidenum">
              <a:rPr lang="en-US" smtClean="0"/>
              <a:t>23</a:t>
            </a:fld>
            <a:endParaRPr lang="en-US" dirty="0"/>
          </a:p>
        </p:txBody>
      </p:sp>
    </p:spTree>
    <p:extLst>
      <p:ext uri="{BB962C8B-B14F-4D97-AF65-F5344CB8AC3E}">
        <p14:creationId xmlns:p14="http://schemas.microsoft.com/office/powerpoint/2010/main" val="677038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20000"/>
              </a:spcBef>
            </a:pPr>
            <a:endParaRPr lang="en-US" dirty="0"/>
          </a:p>
        </p:txBody>
      </p:sp>
      <p:sp>
        <p:nvSpPr>
          <p:cNvPr id="4" name="Slide Number Placeholder 3"/>
          <p:cNvSpPr>
            <a:spLocks noGrp="1"/>
          </p:cNvSpPr>
          <p:nvPr>
            <p:ph type="sldNum" sz="quarter" idx="5"/>
          </p:nvPr>
        </p:nvSpPr>
        <p:spPr/>
        <p:txBody>
          <a:bodyPr/>
          <a:lstStyle/>
          <a:p>
            <a:fld id="{88F466D0-621A-4512-84DE-E3BD44630A14}" type="slidenum">
              <a:rPr lang="en-US"/>
              <a:t>2</a:t>
            </a:fld>
            <a:endParaRPr lang="en-US" dirty="0"/>
          </a:p>
        </p:txBody>
      </p:sp>
    </p:spTree>
    <p:extLst>
      <p:ext uri="{BB962C8B-B14F-4D97-AF65-F5344CB8AC3E}">
        <p14:creationId xmlns:p14="http://schemas.microsoft.com/office/powerpoint/2010/main" val="16405765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4422F-3ABE-48E3-9756-C5A07D2CAD29}" type="slidenum">
              <a:rPr lang="en-US" smtClean="0"/>
              <a:t>25</a:t>
            </a:fld>
            <a:endParaRPr lang="en-US" dirty="0"/>
          </a:p>
        </p:txBody>
      </p:sp>
    </p:spTree>
    <p:extLst>
      <p:ext uri="{BB962C8B-B14F-4D97-AF65-F5344CB8AC3E}">
        <p14:creationId xmlns:p14="http://schemas.microsoft.com/office/powerpoint/2010/main" val="3769568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It Spreads:</a:t>
            </a:r>
          </a:p>
          <a:p>
            <a:endParaRPr lang="en-US" dirty="0"/>
          </a:p>
          <a:p>
            <a:r>
              <a:rPr lang="en-US" dirty="0"/>
              <a:t>The virus spreads from person to person through respiratory droplets when an infected person coughs, sneezes, or talks. Persons are usually in close contact with one another (usually within six feet). A person can become infectious 48 hours before showing symptoms. </a:t>
            </a:r>
          </a:p>
          <a:p>
            <a:endParaRPr lang="en-US" dirty="0"/>
          </a:p>
        </p:txBody>
      </p:sp>
      <p:sp>
        <p:nvSpPr>
          <p:cNvPr id="4" name="Slide Number Placeholder 3"/>
          <p:cNvSpPr>
            <a:spLocks noGrp="1"/>
          </p:cNvSpPr>
          <p:nvPr>
            <p:ph type="sldNum" sz="quarter" idx="5"/>
          </p:nvPr>
        </p:nvSpPr>
        <p:spPr/>
        <p:txBody>
          <a:bodyPr/>
          <a:lstStyle/>
          <a:p>
            <a:fld id="{0DBCADFA-C858-4D15-BD47-284C81395B54}" type="slidenum">
              <a:rPr lang="en-US" smtClean="0"/>
              <a:t>3</a:t>
            </a:fld>
            <a:endParaRPr lang="en-US" dirty="0"/>
          </a:p>
        </p:txBody>
      </p:sp>
    </p:spTree>
    <p:extLst>
      <p:ext uri="{BB962C8B-B14F-4D97-AF65-F5344CB8AC3E}">
        <p14:creationId xmlns:p14="http://schemas.microsoft.com/office/powerpoint/2010/main" val="3019831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It Spreads:</a:t>
            </a:r>
          </a:p>
          <a:p>
            <a:endParaRPr lang="en-US" dirty="0"/>
          </a:p>
          <a:p>
            <a:r>
              <a:rPr lang="en-US" dirty="0"/>
              <a:t>The virus spreads from person to person through respiratory droplets when an infected person coughs, sneezes, or talks. Persons are usually in close contact with one another (usually within six feet). A person can become infectious 48 hours before showing symptoms. </a:t>
            </a:r>
          </a:p>
          <a:p>
            <a:endParaRPr lang="en-US" dirty="0"/>
          </a:p>
        </p:txBody>
      </p:sp>
      <p:sp>
        <p:nvSpPr>
          <p:cNvPr id="4" name="Slide Number Placeholder 3"/>
          <p:cNvSpPr>
            <a:spLocks noGrp="1"/>
          </p:cNvSpPr>
          <p:nvPr>
            <p:ph type="sldNum" sz="quarter" idx="5"/>
          </p:nvPr>
        </p:nvSpPr>
        <p:spPr/>
        <p:txBody>
          <a:bodyPr/>
          <a:lstStyle/>
          <a:p>
            <a:fld id="{0DBCADFA-C858-4D15-BD47-284C81395B54}" type="slidenum">
              <a:rPr lang="en-US" smtClean="0"/>
              <a:t>4</a:t>
            </a:fld>
            <a:endParaRPr lang="en-US" dirty="0"/>
          </a:p>
        </p:txBody>
      </p:sp>
    </p:spTree>
    <p:extLst>
      <p:ext uri="{BB962C8B-B14F-4D97-AF65-F5344CB8AC3E}">
        <p14:creationId xmlns:p14="http://schemas.microsoft.com/office/powerpoint/2010/main" val="1908144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Cleaning and disinfection is a best practice measure to help prevent the spread of COVID-19.</a:t>
            </a:r>
          </a:p>
          <a:p>
            <a:endParaRPr lang="en-US" dirty="0"/>
          </a:p>
          <a:p>
            <a:r>
              <a:rPr lang="en-US" dirty="0"/>
              <a:t>Cleaning is the removal of germs and dirt from surfaces. Normal routine cleaning with soap and water decreases the amount of germs on surfaces and objects, which lowers the risk of spreading infection.</a:t>
            </a:r>
          </a:p>
          <a:p>
            <a:endParaRPr lang="en-US" dirty="0"/>
          </a:p>
          <a:p>
            <a:r>
              <a:rPr lang="en-US" dirty="0"/>
              <a:t>Disinfection is the use of chemicals to kill germs on surfaces. Disinfection, when performed properly, kills most germs on a surface and further reduces the risk of spreading infection. </a:t>
            </a:r>
          </a:p>
          <a:p>
            <a:r>
              <a:rPr lang="en-US" dirty="0"/>
              <a:t>First you clean, then you disinfect. Cleaning and disinfection is a two-step process.</a:t>
            </a:r>
          </a:p>
        </p:txBody>
      </p:sp>
      <p:sp>
        <p:nvSpPr>
          <p:cNvPr id="4" name="Slide Number Placeholder 3"/>
          <p:cNvSpPr>
            <a:spLocks noGrp="1"/>
          </p:cNvSpPr>
          <p:nvPr>
            <p:ph type="sldNum" sz="quarter" idx="5"/>
          </p:nvPr>
        </p:nvSpPr>
        <p:spPr/>
        <p:txBody>
          <a:bodyPr/>
          <a:lstStyle/>
          <a:p>
            <a:fld id="{88F466D0-621A-4512-84DE-E3BD44630A14}" type="slidenum">
              <a:rPr lang="en-US" smtClean="0"/>
              <a:t>5</a:t>
            </a:fld>
            <a:endParaRPr lang="en-US" dirty="0"/>
          </a:p>
        </p:txBody>
      </p:sp>
    </p:spTree>
    <p:extLst>
      <p:ext uri="{BB962C8B-B14F-4D97-AF65-F5344CB8AC3E}">
        <p14:creationId xmlns:p14="http://schemas.microsoft.com/office/powerpoint/2010/main" val="469511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F466D0-621A-4512-84DE-E3BD44630A14}" type="slidenum">
              <a:rPr lang="en-US" smtClean="0"/>
              <a:t>6</a:t>
            </a:fld>
            <a:endParaRPr lang="en-US" dirty="0"/>
          </a:p>
        </p:txBody>
      </p:sp>
    </p:spTree>
    <p:extLst>
      <p:ext uri="{BB962C8B-B14F-4D97-AF65-F5344CB8AC3E}">
        <p14:creationId xmlns:p14="http://schemas.microsoft.com/office/powerpoint/2010/main" val="4117300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 staff about cleaning and disinfection procedures, chemical hazards and proper use of PPE. </a:t>
            </a:r>
          </a:p>
          <a:p>
            <a:endParaRPr lang="en-US" dirty="0"/>
          </a:p>
          <a:p>
            <a:endParaRPr lang="en-US" dirty="0"/>
          </a:p>
        </p:txBody>
      </p:sp>
      <p:sp>
        <p:nvSpPr>
          <p:cNvPr id="4" name="Slide Number Placeholder 3"/>
          <p:cNvSpPr>
            <a:spLocks noGrp="1"/>
          </p:cNvSpPr>
          <p:nvPr>
            <p:ph type="sldNum" sz="quarter" idx="5"/>
          </p:nvPr>
        </p:nvSpPr>
        <p:spPr/>
        <p:txBody>
          <a:bodyPr/>
          <a:lstStyle/>
          <a:p>
            <a:fld id="{88F466D0-621A-4512-84DE-E3BD44630A14}" type="slidenum">
              <a:rPr lang="en-US" smtClean="0"/>
              <a:t>7</a:t>
            </a:fld>
            <a:endParaRPr lang="en-US" dirty="0"/>
          </a:p>
        </p:txBody>
      </p:sp>
    </p:spTree>
    <p:extLst>
      <p:ext uri="{BB962C8B-B14F-4D97-AF65-F5344CB8AC3E}">
        <p14:creationId xmlns:p14="http://schemas.microsoft.com/office/powerpoint/2010/main" val="2444631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 staff about cleaning and disinfection procedures, chemical hazards and proper use of PPE. </a:t>
            </a:r>
          </a:p>
          <a:p>
            <a:endParaRPr lang="en-US" dirty="0"/>
          </a:p>
          <a:p>
            <a:endParaRPr lang="en-US" dirty="0"/>
          </a:p>
        </p:txBody>
      </p:sp>
      <p:sp>
        <p:nvSpPr>
          <p:cNvPr id="4" name="Slide Number Placeholder 3"/>
          <p:cNvSpPr>
            <a:spLocks noGrp="1"/>
          </p:cNvSpPr>
          <p:nvPr>
            <p:ph type="sldNum" sz="quarter" idx="5"/>
          </p:nvPr>
        </p:nvSpPr>
        <p:spPr/>
        <p:txBody>
          <a:bodyPr/>
          <a:lstStyle/>
          <a:p>
            <a:fld id="{88F466D0-621A-4512-84DE-E3BD44630A14}" type="slidenum">
              <a:rPr lang="en-US" smtClean="0"/>
              <a:t>8</a:t>
            </a:fld>
            <a:endParaRPr lang="en-US" dirty="0"/>
          </a:p>
        </p:txBody>
      </p:sp>
    </p:spTree>
    <p:extLst>
      <p:ext uri="{BB962C8B-B14F-4D97-AF65-F5344CB8AC3E}">
        <p14:creationId xmlns:p14="http://schemas.microsoft.com/office/powerpoint/2010/main" val="4029850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 staff about cleaning and disinfection procedures, chemical hazards and proper use of PPE. </a:t>
            </a:r>
          </a:p>
          <a:p>
            <a:endParaRPr lang="en-US" dirty="0"/>
          </a:p>
          <a:p>
            <a:endParaRPr lang="en-US" dirty="0"/>
          </a:p>
        </p:txBody>
      </p:sp>
      <p:sp>
        <p:nvSpPr>
          <p:cNvPr id="4" name="Slide Number Placeholder 3"/>
          <p:cNvSpPr>
            <a:spLocks noGrp="1"/>
          </p:cNvSpPr>
          <p:nvPr>
            <p:ph type="sldNum" sz="quarter" idx="5"/>
          </p:nvPr>
        </p:nvSpPr>
        <p:spPr/>
        <p:txBody>
          <a:bodyPr/>
          <a:lstStyle/>
          <a:p>
            <a:fld id="{88F466D0-621A-4512-84DE-E3BD44630A14}" type="slidenum">
              <a:rPr lang="en-US" smtClean="0"/>
              <a:t>9</a:t>
            </a:fld>
            <a:endParaRPr lang="en-US" dirty="0"/>
          </a:p>
        </p:txBody>
      </p:sp>
    </p:spTree>
    <p:extLst>
      <p:ext uri="{BB962C8B-B14F-4D97-AF65-F5344CB8AC3E}">
        <p14:creationId xmlns:p14="http://schemas.microsoft.com/office/powerpoint/2010/main" val="17040910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531278" y="3556766"/>
            <a:ext cx="9226756" cy="759265"/>
          </a:xfrm>
          <a:prstGeom prst="rect">
            <a:avLst/>
          </a:prstGeom>
        </p:spPr>
        <p:txBody>
          <a:bodyPr>
            <a:normAutofit/>
          </a:bodyPr>
          <a:lstStyle>
            <a:lvl1pPr algn="l">
              <a:defRPr sz="4533" b="1" i="0" baseline="0">
                <a:solidFill>
                  <a:srgbClr val="434445"/>
                </a:solidFill>
                <a:latin typeface="Arial"/>
                <a:cs typeface="Arial"/>
              </a:defRPr>
            </a:lvl1pPr>
          </a:lstStyle>
          <a:p>
            <a:r>
              <a:rPr lang="en-US" dirty="0"/>
              <a:t>TITLE GOES HERE</a:t>
            </a:r>
          </a:p>
        </p:txBody>
      </p:sp>
      <p:sp>
        <p:nvSpPr>
          <p:cNvPr id="3" name="Subtitle 2"/>
          <p:cNvSpPr>
            <a:spLocks noGrp="1"/>
          </p:cNvSpPr>
          <p:nvPr>
            <p:ph type="subTitle" idx="1" hasCustomPrompt="1"/>
          </p:nvPr>
        </p:nvSpPr>
        <p:spPr>
          <a:xfrm>
            <a:off x="2531277" y="4472074"/>
            <a:ext cx="8534400" cy="696975"/>
          </a:xfrm>
          <a:prstGeom prst="rect">
            <a:avLst/>
          </a:prstGeom>
        </p:spPr>
        <p:txBody>
          <a:bodyPr>
            <a:normAutofit/>
          </a:bodyPr>
          <a:lstStyle>
            <a:lvl1pPr marL="0" indent="0" algn="l">
              <a:buNone/>
              <a:defRPr sz="3200" b="0" i="0" baseline="0">
                <a:solidFill>
                  <a:schemeClr val="tx1">
                    <a:tint val="75000"/>
                  </a:schemeClr>
                </a:solidFill>
                <a:latin typeface="Arial"/>
                <a:cs typeface="Aria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Subtitle Goes Here</a:t>
            </a:r>
          </a:p>
        </p:txBody>
      </p:sp>
    </p:spTree>
    <p:extLst>
      <p:ext uri="{BB962C8B-B14F-4D97-AF65-F5344CB8AC3E}">
        <p14:creationId xmlns:p14="http://schemas.microsoft.com/office/powerpoint/2010/main" val="3917496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7F38E57C-A788-F747-9550-6A69924AC59D}" type="datetimeFigureOut">
              <a:rPr lang="en-US" smtClean="0"/>
              <a:t>1/12/2021</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8895E675-C0F5-6543-8E50-2814DA1C8B6E}" type="slidenum">
              <a:rPr lang="en-US" smtClean="0"/>
              <a:t>‹#›</a:t>
            </a:fld>
            <a:endParaRPr lang="en-US" dirty="0"/>
          </a:p>
        </p:txBody>
      </p:sp>
    </p:spTree>
    <p:extLst>
      <p:ext uri="{BB962C8B-B14F-4D97-AF65-F5344CB8AC3E}">
        <p14:creationId xmlns:p14="http://schemas.microsoft.com/office/powerpoint/2010/main" val="798689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7F38E57C-A788-F747-9550-6A69924AC59D}" type="datetimeFigureOut">
              <a:rPr lang="en-US" smtClean="0"/>
              <a:t>1/12/2021</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8895E675-C0F5-6543-8E50-2814DA1C8B6E}" type="slidenum">
              <a:rPr lang="en-US" smtClean="0"/>
              <a:t>‹#›</a:t>
            </a:fld>
            <a:endParaRPr lang="en-US" dirty="0"/>
          </a:p>
        </p:txBody>
      </p:sp>
    </p:spTree>
    <p:extLst>
      <p:ext uri="{BB962C8B-B14F-4D97-AF65-F5344CB8AC3E}">
        <p14:creationId xmlns:p14="http://schemas.microsoft.com/office/powerpoint/2010/main" val="605100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ntent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774523"/>
          </a:xfrm>
          <a:prstGeom prst="rect">
            <a:avLst/>
          </a:prstGeom>
        </p:spPr>
        <p:txBody>
          <a:bodyPr/>
          <a:lstStyle>
            <a:lvl1pPr algn="l">
              <a:defRPr sz="4000" b="1" i="0" u="none" cap="all" baseline="0">
                <a:solidFill>
                  <a:srgbClr val="434445"/>
                </a:solidFill>
                <a:latin typeface="Arial"/>
                <a:cs typeface="Arial"/>
              </a:defRPr>
            </a:lvl1pPr>
          </a:lstStyle>
          <a:p>
            <a:r>
              <a:rPr lang="en-US" dirty="0"/>
              <a:t>SECTION TITLE GOES HERE</a:t>
            </a:r>
          </a:p>
        </p:txBody>
      </p:sp>
      <p:sp>
        <p:nvSpPr>
          <p:cNvPr id="3" name="Content Placeholder 2"/>
          <p:cNvSpPr>
            <a:spLocks noGrp="1"/>
          </p:cNvSpPr>
          <p:nvPr>
            <p:ph idx="1" hasCustomPrompt="1"/>
          </p:nvPr>
        </p:nvSpPr>
        <p:spPr>
          <a:xfrm>
            <a:off x="609600" y="3220437"/>
            <a:ext cx="10972800" cy="2307628"/>
          </a:xfrm>
          <a:prstGeom prst="rect">
            <a:avLst/>
          </a:prstGeom>
        </p:spPr>
        <p:txBody>
          <a:bodyPr/>
          <a:lstStyle>
            <a:lvl1pPr marL="548640" indent="-182880">
              <a:buClr>
                <a:srgbClr val="AC0D1C"/>
              </a:buClr>
              <a:buSzPct val="75000"/>
              <a:buFont typeface="Arial"/>
              <a:buChar char="•"/>
              <a:defRPr sz="1800" b="0" i="0">
                <a:latin typeface="Arial"/>
                <a:cs typeface="Arial"/>
              </a:defRPr>
            </a:lvl1pPr>
            <a:lvl2pPr marL="914400" indent="-182880">
              <a:buClr>
                <a:srgbClr val="AC0D1C"/>
              </a:buClr>
              <a:defRPr sz="1800" b="0" i="0">
                <a:solidFill>
                  <a:schemeClr val="tx1">
                    <a:lumMod val="50000"/>
                    <a:lumOff val="50000"/>
                  </a:schemeClr>
                </a:solidFill>
                <a:latin typeface="Arial"/>
                <a:cs typeface="Arial"/>
              </a:defRPr>
            </a:lvl2pPr>
            <a:lvl3pPr marL="1188720" indent="-182880">
              <a:buClr>
                <a:srgbClr val="AC0D1C"/>
              </a:buClr>
              <a:buSzPct val="50000"/>
              <a:buFont typeface="Wingdings" charset="2"/>
              <a:buChar char="v"/>
              <a:defRPr sz="1800" b="0" i="0">
                <a:solidFill>
                  <a:schemeClr val="tx1">
                    <a:lumMod val="50000"/>
                    <a:lumOff val="50000"/>
                  </a:schemeClr>
                </a:solidFill>
                <a:latin typeface="Arial"/>
                <a:cs typeface="Arial"/>
              </a:defRPr>
            </a:lvl3pPr>
            <a:lvl4pPr marL="1463040" indent="-182880">
              <a:buClr>
                <a:srgbClr val="AC0D1C"/>
              </a:buClr>
              <a:buSzPct val="75000"/>
              <a:buFont typeface="Wingdings" charset="2"/>
              <a:buChar char="Ø"/>
              <a:defRPr sz="1800" b="0" i="0">
                <a:solidFill>
                  <a:schemeClr val="tx1">
                    <a:lumMod val="50000"/>
                    <a:lumOff val="50000"/>
                  </a:schemeClr>
                </a:solidFill>
                <a:latin typeface="Arial"/>
                <a:cs typeface="Arial"/>
              </a:defRPr>
            </a:lvl4pPr>
            <a:lvl5pPr marL="1737360" indent="-182880">
              <a:buClr>
                <a:srgbClr val="AC0D1C"/>
              </a:buClr>
              <a:buSzPct val="75000"/>
              <a:defRPr sz="1800" b="0" i="0">
                <a:solidFill>
                  <a:schemeClr val="tx1">
                    <a:lumMod val="50000"/>
                    <a:lumOff val="50000"/>
                  </a:schemeClr>
                </a:solidFill>
                <a:latin typeface="Arial"/>
                <a:cs typeface="Arial"/>
              </a:defRPr>
            </a:lvl5pPr>
          </a:lstStyle>
          <a:p>
            <a:pPr lvl="0"/>
            <a:r>
              <a:rPr lang="en-US" dirty="0"/>
              <a:t>Example of bullet treatment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hasCustomPrompt="1"/>
          </p:nvPr>
        </p:nvSpPr>
        <p:spPr>
          <a:xfrm>
            <a:off x="609600" y="1453991"/>
            <a:ext cx="10972800" cy="426786"/>
          </a:xfrm>
          <a:prstGeom prst="rect">
            <a:avLst/>
          </a:prstGeom>
        </p:spPr>
        <p:txBody>
          <a:bodyPr/>
          <a:lstStyle>
            <a:lvl1pPr marL="0" indent="0">
              <a:buNone/>
              <a:defRPr sz="2600" b="1" i="0" cap="all">
                <a:solidFill>
                  <a:srgbClr val="AC0D1C"/>
                </a:solidFill>
                <a:latin typeface="Arial"/>
                <a:cs typeface="Arial"/>
              </a:defRPr>
            </a:lvl1pPr>
            <a:lvl2pPr marL="457200" indent="0">
              <a:buNone/>
              <a:defRPr b="0" i="0">
                <a:latin typeface="Arial"/>
                <a:cs typeface="Arial"/>
              </a:defRPr>
            </a:lvl2pPr>
            <a:lvl3pPr>
              <a:defRPr b="0" i="0">
                <a:latin typeface="Arial"/>
                <a:cs typeface="Arial"/>
              </a:defRPr>
            </a:lvl3pPr>
            <a:lvl4pPr>
              <a:defRPr b="0" i="0">
                <a:latin typeface="Arial"/>
                <a:cs typeface="Arial"/>
              </a:defRPr>
            </a:lvl4pPr>
            <a:lvl5pPr>
              <a:defRPr b="0" i="0">
                <a:latin typeface="Arial"/>
                <a:cs typeface="Arial"/>
              </a:defRPr>
            </a:lvl5pPr>
          </a:lstStyle>
          <a:p>
            <a:pPr lvl="0"/>
            <a:r>
              <a:rPr lang="en-US" dirty="0"/>
              <a:t>SECTION HEADER </a:t>
            </a:r>
          </a:p>
        </p:txBody>
      </p:sp>
      <p:sp>
        <p:nvSpPr>
          <p:cNvPr id="8" name="Content Placeholder 2"/>
          <p:cNvSpPr>
            <a:spLocks noGrp="1"/>
          </p:cNvSpPr>
          <p:nvPr>
            <p:ph idx="14" hasCustomPrompt="1"/>
          </p:nvPr>
        </p:nvSpPr>
        <p:spPr>
          <a:xfrm>
            <a:off x="609600" y="2009377"/>
            <a:ext cx="10972800" cy="1082886"/>
          </a:xfrm>
          <a:prstGeom prst="rect">
            <a:avLst/>
          </a:prstGeom>
        </p:spPr>
        <p:txBody>
          <a:bodyPr/>
          <a:lstStyle>
            <a:lvl1pPr marL="0" indent="0">
              <a:buNone/>
              <a:defRPr sz="1800" b="0" i="0" baseline="0">
                <a:solidFill>
                  <a:schemeClr val="tx1"/>
                </a:solidFill>
                <a:latin typeface="Arial"/>
                <a:cs typeface="Arial"/>
              </a:defRPr>
            </a:lvl1pPr>
            <a:lvl2pPr marL="457200" indent="0">
              <a:buNone/>
              <a:defRPr b="0" i="0">
                <a:latin typeface="Arial"/>
                <a:cs typeface="Arial"/>
              </a:defRPr>
            </a:lvl2pPr>
            <a:lvl3pPr>
              <a:defRPr b="0" i="0">
                <a:latin typeface="Arial"/>
                <a:cs typeface="Arial"/>
              </a:defRPr>
            </a:lvl3pPr>
            <a:lvl4pPr>
              <a:defRPr b="0" i="0">
                <a:latin typeface="Arial"/>
                <a:cs typeface="Arial"/>
              </a:defRPr>
            </a:lvl4pPr>
            <a:lvl5pPr>
              <a:defRPr b="0" i="0">
                <a:latin typeface="Arial"/>
                <a:cs typeface="Arial"/>
              </a:defRPr>
            </a:lvl5pPr>
          </a:lstStyle>
          <a:p>
            <a:pPr lvl="0"/>
            <a:r>
              <a:rPr lang="en-US" dirty="0"/>
              <a:t>Body copy goes here</a:t>
            </a:r>
          </a:p>
        </p:txBody>
      </p:sp>
    </p:spTree>
    <p:extLst>
      <p:ext uri="{BB962C8B-B14F-4D97-AF65-F5344CB8AC3E}">
        <p14:creationId xmlns:p14="http://schemas.microsoft.com/office/powerpoint/2010/main" val="2246419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Content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774523"/>
          </a:xfrm>
          <a:prstGeom prst="rect">
            <a:avLst/>
          </a:prstGeom>
        </p:spPr>
        <p:txBody>
          <a:bodyPr/>
          <a:lstStyle>
            <a:lvl1pPr algn="l">
              <a:defRPr sz="3600" b="1" i="0" u="none" cap="all" baseline="0">
                <a:solidFill>
                  <a:srgbClr val="434445"/>
                </a:solidFill>
                <a:latin typeface="Arial"/>
                <a:cs typeface="Arial"/>
              </a:defRPr>
            </a:lvl1pPr>
          </a:lstStyle>
          <a:p>
            <a:r>
              <a:rPr lang="en-US" dirty="0"/>
              <a:t>SLIDE TITLE GOES HERE</a:t>
            </a:r>
          </a:p>
        </p:txBody>
      </p:sp>
      <p:sp>
        <p:nvSpPr>
          <p:cNvPr id="10" name="Date Placeholder 4"/>
          <p:cNvSpPr>
            <a:spLocks noGrp="1"/>
          </p:cNvSpPr>
          <p:nvPr>
            <p:ph type="dt" sz="half" idx="2"/>
          </p:nvPr>
        </p:nvSpPr>
        <p:spPr>
          <a:xfrm>
            <a:off x="290856" y="6514166"/>
            <a:ext cx="2844800" cy="284686"/>
          </a:xfrm>
          <a:prstGeom prst="rect">
            <a:avLst/>
          </a:prstGeom>
        </p:spPr>
        <p:txBody>
          <a:bodyPr/>
          <a:lstStyle>
            <a:lvl1pPr>
              <a:defRPr sz="1500">
                <a:solidFill>
                  <a:schemeClr val="bg1">
                    <a:lumMod val="50000"/>
                  </a:schemeClr>
                </a:solidFill>
                <a:latin typeface="Arial"/>
                <a:cs typeface="Arial"/>
              </a:defRPr>
            </a:lvl1pPr>
          </a:lstStyle>
          <a:p>
            <a:fld id="{7F38E57C-A788-F747-9550-6A69924AC59D}" type="datetimeFigureOut">
              <a:rPr lang="en-US" smtClean="0"/>
              <a:pPr/>
              <a:t>1/12/2021</a:t>
            </a:fld>
            <a:endParaRPr lang="en-US" dirty="0"/>
          </a:p>
        </p:txBody>
      </p:sp>
      <p:sp>
        <p:nvSpPr>
          <p:cNvPr id="11" name="Footer Placeholder 5"/>
          <p:cNvSpPr>
            <a:spLocks noGrp="1"/>
          </p:cNvSpPr>
          <p:nvPr>
            <p:ph type="ftr" sz="quarter" idx="3"/>
          </p:nvPr>
        </p:nvSpPr>
        <p:spPr>
          <a:xfrm>
            <a:off x="7592109" y="6513980"/>
            <a:ext cx="3860800" cy="284686"/>
          </a:xfrm>
          <a:prstGeom prst="rect">
            <a:avLst/>
          </a:prstGeom>
        </p:spPr>
        <p:txBody>
          <a:bodyPr/>
          <a:lstStyle>
            <a:lvl1pPr>
              <a:defRPr sz="1500">
                <a:solidFill>
                  <a:srgbClr val="7F7F7F"/>
                </a:solidFill>
                <a:latin typeface="Arial"/>
                <a:cs typeface="Arial"/>
              </a:defRPr>
            </a:lvl1pPr>
          </a:lstStyle>
          <a:p>
            <a:endParaRPr lang="en-US" dirty="0"/>
          </a:p>
        </p:txBody>
      </p:sp>
      <p:sp>
        <p:nvSpPr>
          <p:cNvPr id="12" name="Content Placeholder 2"/>
          <p:cNvSpPr>
            <a:spLocks noGrp="1"/>
          </p:cNvSpPr>
          <p:nvPr>
            <p:ph sz="half" idx="15"/>
          </p:nvPr>
        </p:nvSpPr>
        <p:spPr>
          <a:xfrm>
            <a:off x="609600" y="1797354"/>
            <a:ext cx="10972800" cy="4525963"/>
          </a:xfrm>
          <a:prstGeom prst="rect">
            <a:avLst/>
          </a:prstGeom>
        </p:spPr>
        <p:txBody>
          <a:bodyPr/>
          <a:lstStyle>
            <a:lvl1pPr>
              <a:buClr>
                <a:srgbClr val="AC0D1C"/>
              </a:buClr>
              <a:defRPr sz="2800">
                <a:solidFill>
                  <a:srgbClr val="434445"/>
                </a:solidFill>
                <a:latin typeface="Arial"/>
                <a:cs typeface="Arial"/>
              </a:defRPr>
            </a:lvl1pPr>
            <a:lvl2pPr>
              <a:buClr>
                <a:srgbClr val="AC0D1C"/>
              </a:buClr>
              <a:defRPr sz="2400">
                <a:solidFill>
                  <a:srgbClr val="434445"/>
                </a:solidFill>
                <a:latin typeface="Arial"/>
                <a:cs typeface="Arial"/>
              </a:defRPr>
            </a:lvl2pPr>
            <a:lvl3pPr>
              <a:buClr>
                <a:srgbClr val="AC0D1C"/>
              </a:buClr>
              <a:defRPr sz="2000">
                <a:solidFill>
                  <a:srgbClr val="434445"/>
                </a:solidFill>
                <a:latin typeface="Arial"/>
                <a:cs typeface="Arial"/>
              </a:defRPr>
            </a:lvl3pPr>
            <a:lvl4pPr>
              <a:buClr>
                <a:srgbClr val="AC0D1C"/>
              </a:buClr>
              <a:defRPr sz="1800">
                <a:solidFill>
                  <a:srgbClr val="434445"/>
                </a:solidFill>
                <a:latin typeface="Arial"/>
                <a:cs typeface="Arial"/>
              </a:defRPr>
            </a:lvl4pPr>
            <a:lvl5pPr>
              <a:buClr>
                <a:srgbClr val="AC0D1C"/>
              </a:buClr>
              <a:defRPr sz="1800">
                <a:solidFill>
                  <a:srgbClr val="434445"/>
                </a:solidFill>
                <a:latin typeface="Arial"/>
                <a:cs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2"/>
          <p:cNvSpPr>
            <a:spLocks noGrp="1"/>
          </p:cNvSpPr>
          <p:nvPr>
            <p:ph type="body" idx="1" hasCustomPrompt="1"/>
          </p:nvPr>
        </p:nvSpPr>
        <p:spPr>
          <a:xfrm>
            <a:off x="609600" y="1049161"/>
            <a:ext cx="10972800" cy="639762"/>
          </a:xfrm>
          <a:prstGeom prst="rect">
            <a:avLst/>
          </a:prstGeom>
        </p:spPr>
        <p:txBody>
          <a:bodyPr anchor="b"/>
          <a:lstStyle>
            <a:lvl1pPr marL="0" indent="0">
              <a:buNone/>
              <a:defRPr sz="2800" b="1" baseline="0">
                <a:solidFill>
                  <a:srgbClr val="AC0D1C"/>
                </a:solidFill>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a:t>
            </a:r>
            <a:r>
              <a:rPr lang="mr-IN" dirty="0"/>
              <a:t>–</a:t>
            </a:r>
            <a:r>
              <a:rPr lang="en-US" dirty="0"/>
              <a:t> optional subhead</a:t>
            </a:r>
          </a:p>
        </p:txBody>
      </p:sp>
    </p:spTree>
    <p:extLst>
      <p:ext uri="{BB962C8B-B14F-4D97-AF65-F5344CB8AC3E}">
        <p14:creationId xmlns:p14="http://schemas.microsoft.com/office/powerpoint/2010/main" val="3471425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ontent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04800"/>
            <a:ext cx="10972800" cy="774523"/>
          </a:xfrm>
          <a:prstGeom prst="rect">
            <a:avLst/>
          </a:prstGeom>
        </p:spPr>
        <p:txBody>
          <a:bodyPr/>
          <a:lstStyle>
            <a:lvl1pPr algn="l">
              <a:defRPr sz="4400" b="1" i="0" u="none" cap="all" baseline="0">
                <a:solidFill>
                  <a:srgbClr val="434445"/>
                </a:solidFill>
                <a:latin typeface="Arial"/>
                <a:cs typeface="Arial"/>
              </a:defRPr>
            </a:lvl1pPr>
          </a:lstStyle>
          <a:p>
            <a:r>
              <a:rPr lang="en-US" dirty="0"/>
              <a:t>SECTION TITLE GOES HERE</a:t>
            </a:r>
          </a:p>
        </p:txBody>
      </p:sp>
      <p:sp>
        <p:nvSpPr>
          <p:cNvPr id="3" name="Content Placeholder 2"/>
          <p:cNvSpPr>
            <a:spLocks noGrp="1"/>
          </p:cNvSpPr>
          <p:nvPr>
            <p:ph idx="1" hasCustomPrompt="1"/>
          </p:nvPr>
        </p:nvSpPr>
        <p:spPr>
          <a:xfrm>
            <a:off x="609600" y="1752600"/>
            <a:ext cx="10972800" cy="4305911"/>
          </a:xfrm>
          <a:prstGeom prst="rect">
            <a:avLst/>
          </a:prstGeom>
        </p:spPr>
        <p:txBody>
          <a:bodyPr/>
          <a:lstStyle>
            <a:lvl1pPr marL="731502" indent="-243834">
              <a:buClr>
                <a:srgbClr val="AC0D1C"/>
              </a:buClr>
              <a:buSzPct val="75000"/>
              <a:buFont typeface="Arial"/>
              <a:buChar char="•"/>
              <a:defRPr sz="2400" b="0" i="0">
                <a:latin typeface="Arial"/>
                <a:cs typeface="Arial"/>
              </a:defRPr>
            </a:lvl1pPr>
            <a:lvl2pPr marL="1219170" indent="-243834">
              <a:buClr>
                <a:srgbClr val="AC0D1C"/>
              </a:buClr>
              <a:defRPr sz="2400" b="0" i="0">
                <a:solidFill>
                  <a:schemeClr val="tx1"/>
                </a:solidFill>
                <a:latin typeface="Arial"/>
                <a:cs typeface="Arial"/>
              </a:defRPr>
            </a:lvl2pPr>
            <a:lvl3pPr marL="1584920" indent="-243834">
              <a:buClr>
                <a:srgbClr val="AC0D1C"/>
              </a:buClr>
              <a:buSzPct val="50000"/>
              <a:buFont typeface="Wingdings" charset="2"/>
              <a:buChar char="v"/>
              <a:defRPr sz="2400" b="0" i="0">
                <a:solidFill>
                  <a:schemeClr val="tx1"/>
                </a:solidFill>
                <a:latin typeface="Arial"/>
                <a:cs typeface="Arial"/>
              </a:defRPr>
            </a:lvl3pPr>
            <a:lvl4pPr marL="1950671" indent="-243834">
              <a:buClr>
                <a:srgbClr val="AC0D1C"/>
              </a:buClr>
              <a:buSzPct val="75000"/>
              <a:buFont typeface="Wingdings" charset="2"/>
              <a:buChar char="Ø"/>
              <a:defRPr sz="2400" b="0" i="0">
                <a:solidFill>
                  <a:schemeClr val="tx1"/>
                </a:solidFill>
                <a:latin typeface="Arial"/>
                <a:cs typeface="Arial"/>
              </a:defRPr>
            </a:lvl4pPr>
            <a:lvl5pPr marL="2316422" indent="-243834">
              <a:buClr>
                <a:srgbClr val="AC0D1C"/>
              </a:buClr>
              <a:buSzPct val="75000"/>
              <a:defRPr sz="2400" b="0" i="0">
                <a:solidFill>
                  <a:schemeClr val="tx1"/>
                </a:solidFill>
                <a:latin typeface="Arial"/>
                <a:cs typeface="Arial"/>
              </a:defRPr>
            </a:lvl5pPr>
          </a:lstStyle>
          <a:p>
            <a:pPr lvl="0"/>
            <a:r>
              <a:rPr lang="en-US" dirty="0"/>
              <a:t>Example of bullet treatment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15215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463663"/>
            <a:ext cx="10972800" cy="774523"/>
          </a:xfrm>
          <a:prstGeom prst="rect">
            <a:avLst/>
          </a:prstGeom>
        </p:spPr>
        <p:txBody>
          <a:bodyPr/>
          <a:lstStyle>
            <a:lvl1pPr algn="l">
              <a:defRPr sz="5333" b="1" i="0" u="none" cap="all" baseline="0">
                <a:solidFill>
                  <a:srgbClr val="434445"/>
                </a:solidFill>
                <a:latin typeface="Arial"/>
                <a:cs typeface="Arial"/>
              </a:defRPr>
            </a:lvl1pPr>
          </a:lstStyle>
          <a:p>
            <a:r>
              <a:rPr lang="en-US" dirty="0"/>
              <a:t>SECTION TITLE GOES HERE</a:t>
            </a:r>
          </a:p>
        </p:txBody>
      </p:sp>
      <p:sp>
        <p:nvSpPr>
          <p:cNvPr id="3" name="Content Placeholder 2"/>
          <p:cNvSpPr>
            <a:spLocks noGrp="1"/>
          </p:cNvSpPr>
          <p:nvPr>
            <p:ph idx="1" hasCustomPrompt="1"/>
          </p:nvPr>
        </p:nvSpPr>
        <p:spPr>
          <a:xfrm>
            <a:off x="609600" y="3598483"/>
            <a:ext cx="10972800" cy="2307628"/>
          </a:xfrm>
          <a:prstGeom prst="rect">
            <a:avLst/>
          </a:prstGeom>
        </p:spPr>
        <p:txBody>
          <a:bodyPr/>
          <a:lstStyle>
            <a:lvl1pPr marL="731502" indent="-243834">
              <a:buClr>
                <a:srgbClr val="AC0D1C"/>
              </a:buClr>
              <a:buSzPct val="75000"/>
              <a:buFont typeface="Arial"/>
              <a:buChar char="•"/>
              <a:defRPr sz="2400" b="0" i="0">
                <a:latin typeface="Arial"/>
                <a:cs typeface="Arial"/>
              </a:defRPr>
            </a:lvl1pPr>
            <a:lvl2pPr marL="1219170" indent="-243834">
              <a:buClr>
                <a:srgbClr val="AC0D1C"/>
              </a:buClr>
              <a:defRPr sz="2400" b="0" i="0">
                <a:solidFill>
                  <a:schemeClr val="tx1">
                    <a:lumMod val="50000"/>
                    <a:lumOff val="50000"/>
                  </a:schemeClr>
                </a:solidFill>
                <a:latin typeface="Arial"/>
                <a:cs typeface="Arial"/>
              </a:defRPr>
            </a:lvl2pPr>
            <a:lvl3pPr marL="1584920" indent="-243834">
              <a:buClr>
                <a:srgbClr val="AC0D1C"/>
              </a:buClr>
              <a:buSzPct val="50000"/>
              <a:buFont typeface="Wingdings" charset="2"/>
              <a:buChar char="v"/>
              <a:defRPr sz="2400" b="0" i="0">
                <a:solidFill>
                  <a:schemeClr val="tx1">
                    <a:lumMod val="50000"/>
                    <a:lumOff val="50000"/>
                  </a:schemeClr>
                </a:solidFill>
                <a:latin typeface="Arial"/>
                <a:cs typeface="Arial"/>
              </a:defRPr>
            </a:lvl3pPr>
            <a:lvl4pPr marL="1950671" indent="-243834">
              <a:buClr>
                <a:srgbClr val="AC0D1C"/>
              </a:buClr>
              <a:buSzPct val="75000"/>
              <a:buFont typeface="Wingdings" charset="2"/>
              <a:buChar char="Ø"/>
              <a:defRPr sz="2400" b="0" i="0">
                <a:solidFill>
                  <a:schemeClr val="tx1">
                    <a:lumMod val="50000"/>
                    <a:lumOff val="50000"/>
                  </a:schemeClr>
                </a:solidFill>
                <a:latin typeface="Arial"/>
                <a:cs typeface="Arial"/>
              </a:defRPr>
            </a:lvl4pPr>
            <a:lvl5pPr marL="2316422" indent="-243834">
              <a:buClr>
                <a:srgbClr val="AC0D1C"/>
              </a:buClr>
              <a:buSzPct val="75000"/>
              <a:defRPr sz="2400" b="0" i="0">
                <a:solidFill>
                  <a:schemeClr val="tx1">
                    <a:lumMod val="50000"/>
                    <a:lumOff val="50000"/>
                  </a:schemeClr>
                </a:solidFill>
                <a:latin typeface="Arial"/>
                <a:cs typeface="Arial"/>
              </a:defRPr>
            </a:lvl5pPr>
          </a:lstStyle>
          <a:p>
            <a:pPr lvl="0"/>
            <a:r>
              <a:rPr lang="en-US" dirty="0"/>
              <a:t>Example of bullet treatment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hasCustomPrompt="1"/>
          </p:nvPr>
        </p:nvSpPr>
        <p:spPr>
          <a:xfrm>
            <a:off x="609600" y="1644019"/>
            <a:ext cx="10972800" cy="648893"/>
          </a:xfrm>
          <a:prstGeom prst="rect">
            <a:avLst/>
          </a:prstGeom>
        </p:spPr>
        <p:txBody>
          <a:bodyPr/>
          <a:lstStyle>
            <a:lvl1pPr marL="0" indent="0">
              <a:buNone/>
              <a:defRPr sz="3467" b="1" i="0" cap="all">
                <a:solidFill>
                  <a:srgbClr val="AC0D1C"/>
                </a:solidFill>
                <a:latin typeface="Arial"/>
                <a:cs typeface="Arial"/>
              </a:defRPr>
            </a:lvl1pPr>
            <a:lvl2pPr marL="609585" indent="0">
              <a:buNone/>
              <a:defRPr b="0" i="0">
                <a:latin typeface="Arial"/>
                <a:cs typeface="Arial"/>
              </a:defRPr>
            </a:lvl2pPr>
            <a:lvl3pPr>
              <a:defRPr b="0" i="0">
                <a:latin typeface="Arial"/>
                <a:cs typeface="Arial"/>
              </a:defRPr>
            </a:lvl3pPr>
            <a:lvl4pPr>
              <a:defRPr b="0" i="0">
                <a:latin typeface="Arial"/>
                <a:cs typeface="Arial"/>
              </a:defRPr>
            </a:lvl4pPr>
            <a:lvl5pPr>
              <a:defRPr b="0" i="0">
                <a:latin typeface="Arial"/>
                <a:cs typeface="Arial"/>
              </a:defRPr>
            </a:lvl5pPr>
          </a:lstStyle>
          <a:p>
            <a:pPr lvl="0"/>
            <a:r>
              <a:rPr lang="en-US" dirty="0"/>
              <a:t>SECTION HEADER </a:t>
            </a:r>
          </a:p>
        </p:txBody>
      </p:sp>
      <p:sp>
        <p:nvSpPr>
          <p:cNvPr id="8" name="Content Placeholder 2"/>
          <p:cNvSpPr>
            <a:spLocks noGrp="1"/>
          </p:cNvSpPr>
          <p:nvPr>
            <p:ph idx="14" hasCustomPrompt="1"/>
          </p:nvPr>
        </p:nvSpPr>
        <p:spPr>
          <a:xfrm>
            <a:off x="609600" y="2407345"/>
            <a:ext cx="10972800" cy="1082887"/>
          </a:xfrm>
          <a:prstGeom prst="rect">
            <a:avLst/>
          </a:prstGeom>
        </p:spPr>
        <p:txBody>
          <a:bodyPr/>
          <a:lstStyle>
            <a:lvl1pPr marL="0" indent="0">
              <a:buNone/>
              <a:defRPr sz="2400" b="0" i="0" baseline="0">
                <a:solidFill>
                  <a:schemeClr val="tx1"/>
                </a:solidFill>
                <a:latin typeface="Arial"/>
                <a:cs typeface="Arial"/>
              </a:defRPr>
            </a:lvl1pPr>
            <a:lvl2pPr marL="609585" indent="0">
              <a:buNone/>
              <a:defRPr b="0" i="0">
                <a:latin typeface="Arial"/>
                <a:cs typeface="Arial"/>
              </a:defRPr>
            </a:lvl2pPr>
            <a:lvl3pPr>
              <a:defRPr b="0" i="0">
                <a:latin typeface="Arial"/>
                <a:cs typeface="Arial"/>
              </a:defRPr>
            </a:lvl3pPr>
            <a:lvl4pPr>
              <a:defRPr b="0" i="0">
                <a:latin typeface="Arial"/>
                <a:cs typeface="Arial"/>
              </a:defRPr>
            </a:lvl4pPr>
            <a:lvl5pPr>
              <a:defRPr b="0" i="0">
                <a:latin typeface="Arial"/>
                <a:cs typeface="Arial"/>
              </a:defRPr>
            </a:lvl5pPr>
          </a:lstStyle>
          <a:p>
            <a:pPr lvl="0"/>
            <a:r>
              <a:rPr lang="en-US" dirty="0"/>
              <a:t>Body copy goes here</a:t>
            </a:r>
          </a:p>
        </p:txBody>
      </p:sp>
    </p:spTree>
    <p:extLst>
      <p:ext uri="{BB962C8B-B14F-4D97-AF65-F5344CB8AC3E}">
        <p14:creationId xmlns:p14="http://schemas.microsoft.com/office/powerpoint/2010/main" val="2738845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7F38E57C-A788-F747-9550-6A69924AC59D}" type="datetimeFigureOut">
              <a:rPr lang="en-US" smtClean="0"/>
              <a:t>1/12/2021</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8895E675-C0F5-6543-8E50-2814DA1C8B6E}" type="slidenum">
              <a:rPr lang="en-US" smtClean="0"/>
              <a:t>‹#›</a:t>
            </a:fld>
            <a:endParaRPr lang="en-US" dirty="0"/>
          </a:p>
        </p:txBody>
      </p:sp>
    </p:spTree>
    <p:extLst>
      <p:ext uri="{BB962C8B-B14F-4D97-AF65-F5344CB8AC3E}">
        <p14:creationId xmlns:p14="http://schemas.microsoft.com/office/powerpoint/2010/main" val="4283812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7F38E57C-A788-F747-9550-6A69924AC59D}" type="datetimeFigureOut">
              <a:rPr lang="en-US" smtClean="0"/>
              <a:t>1/12/2021</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8895E675-C0F5-6543-8E50-2814DA1C8B6E}" type="slidenum">
              <a:rPr lang="en-US" smtClean="0"/>
              <a:t>‹#›</a:t>
            </a:fld>
            <a:endParaRPr lang="en-US" dirty="0"/>
          </a:p>
        </p:txBody>
      </p:sp>
    </p:spTree>
    <p:extLst>
      <p:ext uri="{BB962C8B-B14F-4D97-AF65-F5344CB8AC3E}">
        <p14:creationId xmlns:p14="http://schemas.microsoft.com/office/powerpoint/2010/main" val="1690114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7F38E57C-A788-F747-9550-6A69924AC59D}" type="datetimeFigureOut">
              <a:rPr lang="en-US" smtClean="0"/>
              <a:t>1/12/2021</a:t>
            </a:fld>
            <a:endParaRPr lang="en-US" dirty="0"/>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fld id="{8895E675-C0F5-6543-8E50-2814DA1C8B6E}" type="slidenum">
              <a:rPr lang="en-US" smtClean="0"/>
              <a:t>‹#›</a:t>
            </a:fld>
            <a:endParaRPr lang="en-US" dirty="0"/>
          </a:p>
        </p:txBody>
      </p:sp>
    </p:spTree>
    <p:extLst>
      <p:ext uri="{BB962C8B-B14F-4D97-AF65-F5344CB8AC3E}">
        <p14:creationId xmlns:p14="http://schemas.microsoft.com/office/powerpoint/2010/main" val="2175673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7F38E57C-A788-F747-9550-6A69924AC59D}" type="datetimeFigureOut">
              <a:rPr lang="en-US" smtClean="0"/>
              <a:t>1/12/2021</a:t>
            </a:fld>
            <a:endParaRPr lang="en-US" dirty="0"/>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8895E675-C0F5-6543-8E50-2814DA1C8B6E}" type="slidenum">
              <a:rPr lang="en-US" smtClean="0"/>
              <a:t>‹#›</a:t>
            </a:fld>
            <a:endParaRPr lang="en-US" dirty="0"/>
          </a:p>
        </p:txBody>
      </p:sp>
    </p:spTree>
    <p:extLst>
      <p:ext uri="{BB962C8B-B14F-4D97-AF65-F5344CB8AC3E}">
        <p14:creationId xmlns:p14="http://schemas.microsoft.com/office/powerpoint/2010/main" val="3981110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7F38E57C-A788-F747-9550-6A69924AC59D}" type="datetimeFigureOut">
              <a:rPr lang="en-US" smtClean="0"/>
              <a:t>1/12/2021</a:t>
            </a:fld>
            <a:endParaRPr lang="en-US" dirty="0"/>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fld id="{8895E675-C0F5-6543-8E50-2814DA1C8B6E}" type="slidenum">
              <a:rPr lang="en-US" smtClean="0"/>
              <a:t>‹#›</a:t>
            </a:fld>
            <a:endParaRPr lang="en-US" dirty="0"/>
          </a:p>
        </p:txBody>
      </p:sp>
    </p:spTree>
    <p:extLst>
      <p:ext uri="{BB962C8B-B14F-4D97-AF65-F5344CB8AC3E}">
        <p14:creationId xmlns:p14="http://schemas.microsoft.com/office/powerpoint/2010/main" val="337330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a:prstGeom prst="rect">
            <a:avLst/>
          </a:prstGeo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7F38E57C-A788-F747-9550-6A69924AC59D}" type="datetimeFigureOut">
              <a:rPr lang="en-US" smtClean="0"/>
              <a:t>1/12/2021</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8895E675-C0F5-6543-8E50-2814DA1C8B6E}" type="slidenum">
              <a:rPr lang="en-US" smtClean="0"/>
              <a:t>‹#›</a:t>
            </a:fld>
            <a:endParaRPr lang="en-US" dirty="0"/>
          </a:p>
        </p:txBody>
      </p:sp>
    </p:spTree>
    <p:extLst>
      <p:ext uri="{BB962C8B-B14F-4D97-AF65-F5344CB8AC3E}">
        <p14:creationId xmlns:p14="http://schemas.microsoft.com/office/powerpoint/2010/main" val="2843872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a:prstGeom prst="rect">
            <a:avLst/>
          </a:prstGeo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a:t>Click icon to add picture</a:t>
            </a:r>
          </a:p>
        </p:txBody>
      </p:sp>
      <p:sp>
        <p:nvSpPr>
          <p:cNvPr id="4" name="Text Placeholder 3"/>
          <p:cNvSpPr>
            <a:spLocks noGrp="1"/>
          </p:cNvSpPr>
          <p:nvPr>
            <p:ph type="body" sz="half" idx="2"/>
          </p:nvPr>
        </p:nvSpPr>
        <p:spPr>
          <a:xfrm>
            <a:off x="2389717" y="5367338"/>
            <a:ext cx="7315200" cy="8048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7F38E57C-A788-F747-9550-6A69924AC59D}" type="datetimeFigureOut">
              <a:rPr lang="en-US" smtClean="0"/>
              <a:t>1/12/2021</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8895E675-C0F5-6543-8E50-2814DA1C8B6E}" type="slidenum">
              <a:rPr lang="en-US" smtClean="0"/>
              <a:t>‹#›</a:t>
            </a:fld>
            <a:endParaRPr lang="en-US" dirty="0"/>
          </a:p>
        </p:txBody>
      </p:sp>
    </p:spTree>
    <p:extLst>
      <p:ext uri="{BB962C8B-B14F-4D97-AF65-F5344CB8AC3E}">
        <p14:creationId xmlns:p14="http://schemas.microsoft.com/office/powerpoint/2010/main" val="1515227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6"/>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766886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50" r:id="rId12"/>
    <p:sldLayoutId id="2147483661" r:id="rId13"/>
    <p:sldLayoutId id="2147483686" r:id="rId14"/>
  </p:sldLayoutIdLst>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3.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3.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3.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3.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3.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3.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3.xml"/><Relationship Id="rId5" Type="http://schemas.openxmlformats.org/officeDocument/2006/relationships/hyperlink" Target="https://www.cdc.gov/coronavirus/2019-ncov/community/cleaning-disinfecting-decision-tool.html" TargetMode="External"/><Relationship Id="rId4" Type="http://schemas.openxmlformats.org/officeDocument/2006/relationships/hyperlink" Target="https://coronavirus.dc.gov/phasetwo" TargetMode="Externa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4.xml"/><Relationship Id="rId6" Type="http://schemas.openxmlformats.org/officeDocument/2006/relationships/hyperlink" Target="https://www.cdc.gov/coronavirus/2019-ncov/community/schools-childcare/k-12-staff.html" TargetMode="External"/><Relationship Id="rId5" Type="http://schemas.openxmlformats.org/officeDocument/2006/relationships/hyperlink" Target="https://www.cdc.gov/coronavirus/2019-ncov/community/reopen-guidance.html" TargetMode="External"/><Relationship Id="rId4" Type="http://schemas.openxmlformats.org/officeDocument/2006/relationships/hyperlink" Target="https://www.cdc.gov/coronavirus/2019-ncov/community/disinfecting-building-facility.html?CDC_AA_refVal=https%3A%2F%2Fwww.cdc.gov%2Fcoronavirus%2F2019-ncov%2Fprepare%2Fdisinfecting-building-facility.htm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epa.gov/pesticide-registration/list-n-disinfectants-use-against-sars-cov-2-covid-19" TargetMode="External"/><Relationship Id="rId2" Type="http://schemas.openxmlformats.org/officeDocument/2006/relationships/slideLayout" Target="../slideLayouts/slideLayout13.xml"/><Relationship Id="rId1" Type="http://schemas.openxmlformats.org/officeDocument/2006/relationships/tags" Target="../tags/tag25.xml"/><Relationship Id="rId4" Type="http://schemas.openxmlformats.org/officeDocument/2006/relationships/hyperlink" Target="https://www.epa.gov/pesticide-registration/six-steps-safe-effective-disinfectant-use"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coronavirus.dc.gov/phasetwo" TargetMode="External"/><Relationship Id="rId3" Type="http://schemas.openxmlformats.org/officeDocument/2006/relationships/notesSlide" Target="../notesSlides/notesSlide20.xml"/><Relationship Id="rId7" Type="http://schemas.openxmlformats.org/officeDocument/2006/relationships/hyperlink" Target="https://coronavirus.dc.gov/" TargetMode="External"/><Relationship Id="rId2" Type="http://schemas.openxmlformats.org/officeDocument/2006/relationships/slideLayout" Target="../slideLayouts/slideLayout2.xml"/><Relationship Id="rId1" Type="http://schemas.openxmlformats.org/officeDocument/2006/relationships/tags" Target="../tags/tag2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hyperlink" Target="mailto:Coronavirus@dc.gov"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hyperlink" Target="https://www.epa.gov/pesticide-registration/list-n-disinfectants-use-against-sars-cov-2-covid-19"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3FCCB1-807A-4359-94CF-0697ED7292E5}"/>
              </a:ext>
            </a:extLst>
          </p:cNvPr>
          <p:cNvSpPr>
            <a:spLocks noGrp="1"/>
          </p:cNvSpPr>
          <p:nvPr>
            <p:ph type="ctrTitle"/>
          </p:nvPr>
        </p:nvSpPr>
        <p:spPr>
          <a:xfrm>
            <a:off x="2050843" y="3556766"/>
            <a:ext cx="9254298" cy="1000053"/>
          </a:xfrm>
        </p:spPr>
        <p:txBody>
          <a:bodyPr anchor="t">
            <a:normAutofit fontScale="90000"/>
          </a:bodyPr>
          <a:lstStyle/>
          <a:p>
            <a:pPr algn="ctr"/>
            <a:r>
              <a:rPr lang="en-US" sz="3800" dirty="0"/>
              <a:t>Cleaning and Disinfection for Teachers </a:t>
            </a:r>
            <a:r>
              <a:rPr lang="en-US" sz="3800"/>
              <a:t>and School Staff</a:t>
            </a:r>
            <a:endParaRPr lang="en-US" sz="3800" dirty="0"/>
          </a:p>
          <a:p>
            <a:endParaRPr lang="en-US" dirty="0"/>
          </a:p>
          <a:p>
            <a:endParaRPr lang="en-US" dirty="0"/>
          </a:p>
        </p:txBody>
      </p:sp>
    </p:spTree>
    <p:custDataLst>
      <p:tags r:id="rId1"/>
    </p:custDataLst>
    <p:extLst>
      <p:ext uri="{BB962C8B-B14F-4D97-AF65-F5344CB8AC3E}">
        <p14:creationId xmlns:p14="http://schemas.microsoft.com/office/powerpoint/2010/main" val="2371797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D79F1-6E82-46A2-ACA8-0346D8016112}"/>
              </a:ext>
            </a:extLst>
          </p:cNvPr>
          <p:cNvSpPr>
            <a:spLocks noGrp="1"/>
          </p:cNvSpPr>
          <p:nvPr>
            <p:ph type="title"/>
          </p:nvPr>
        </p:nvSpPr>
        <p:spPr/>
        <p:txBody>
          <a:bodyPr/>
          <a:lstStyle/>
          <a:p>
            <a:r>
              <a:rPr lang="en-US" sz="4000" dirty="0"/>
              <a:t>Cleaning AND DISINFECTION</a:t>
            </a:r>
          </a:p>
        </p:txBody>
      </p:sp>
      <p:sp>
        <p:nvSpPr>
          <p:cNvPr id="3" name="Content Placeholder 2">
            <a:extLst>
              <a:ext uri="{FF2B5EF4-FFF2-40B4-BE49-F238E27FC236}">
                <a16:creationId xmlns:a16="http://schemas.microsoft.com/office/drawing/2014/main" id="{B2587AE4-8752-4B42-87E0-EB3A75D839C3}"/>
              </a:ext>
            </a:extLst>
          </p:cNvPr>
          <p:cNvSpPr>
            <a:spLocks noGrp="1"/>
          </p:cNvSpPr>
          <p:nvPr>
            <p:ph sz="half" idx="15"/>
          </p:nvPr>
        </p:nvSpPr>
        <p:spPr/>
        <p:txBody>
          <a:bodyPr/>
          <a:lstStyle/>
          <a:p>
            <a:r>
              <a:rPr lang="en-US" dirty="0"/>
              <a:t>Avoid mixing chemical products</a:t>
            </a:r>
          </a:p>
          <a:p>
            <a:r>
              <a:rPr lang="en-US" dirty="0"/>
              <a:t>Follow directions on labels</a:t>
            </a:r>
          </a:p>
          <a:p>
            <a:pPr lvl="1"/>
            <a:r>
              <a:rPr lang="en-US" dirty="0"/>
              <a:t>Appropriate concentration</a:t>
            </a:r>
          </a:p>
          <a:p>
            <a:pPr lvl="1"/>
            <a:r>
              <a:rPr lang="en-US" dirty="0"/>
              <a:t>Application method</a:t>
            </a:r>
          </a:p>
          <a:p>
            <a:pPr lvl="1"/>
            <a:r>
              <a:rPr lang="en-US" dirty="0"/>
              <a:t>Wet contact time</a:t>
            </a:r>
          </a:p>
          <a:p>
            <a:pPr lvl="1"/>
            <a:r>
              <a:rPr lang="en-US" dirty="0"/>
              <a:t>Drying time</a:t>
            </a:r>
          </a:p>
          <a:p>
            <a:r>
              <a:rPr lang="en-US" dirty="0"/>
              <a:t>Use room temperature water to dilute cleaning products (unless label states otherwise)</a:t>
            </a:r>
          </a:p>
          <a:p>
            <a:r>
              <a:rPr lang="en-US" dirty="0"/>
              <a:t>Label diluted cleaning and disinfecting solutions</a:t>
            </a:r>
          </a:p>
          <a:p>
            <a:endParaRPr lang="en-US" dirty="0"/>
          </a:p>
          <a:p>
            <a:endParaRPr lang="en-US" dirty="0"/>
          </a:p>
          <a:p>
            <a:r>
              <a:rPr lang="en-US" dirty="0"/>
              <a:t>If surface is dirty, </a:t>
            </a:r>
            <a:r>
              <a:rPr lang="en-US" b="1" dirty="0">
                <a:solidFill>
                  <a:schemeClr val="tx1"/>
                </a:solidFill>
              </a:rPr>
              <a:t>clean</a:t>
            </a:r>
            <a:r>
              <a:rPr lang="en-US" dirty="0"/>
              <a:t> first before disinfecting. </a:t>
            </a:r>
          </a:p>
          <a:p>
            <a:endParaRPr lang="en-US" dirty="0"/>
          </a:p>
          <a:p>
            <a:r>
              <a:rPr lang="en-US" dirty="0"/>
              <a:t>All cleaning materials should be kept secure and out of reach of children</a:t>
            </a:r>
          </a:p>
          <a:p>
            <a:r>
              <a:rPr lang="en-US" dirty="0"/>
              <a:t>Don’t use cleaning products near children</a:t>
            </a:r>
          </a:p>
          <a:p>
            <a:r>
              <a:rPr lang="en-US" dirty="0"/>
              <a:t>Ensure good ventilation of area while cleaning to prevent children and others from inhaling toxic fumes </a:t>
            </a:r>
          </a:p>
          <a:p>
            <a:pPr marL="0" indent="0">
              <a:buNone/>
            </a:pPr>
            <a:endParaRPr lang="en-US" dirty="0"/>
          </a:p>
          <a:p>
            <a:pPr marL="0" indent="0">
              <a:buNone/>
            </a:pPr>
            <a:endParaRPr lang="en-US" dirty="0"/>
          </a:p>
          <a:p>
            <a:pPr marL="0" indent="0">
              <a:buNone/>
            </a:pPr>
            <a:endParaRPr lang="en-US" dirty="0"/>
          </a:p>
          <a:p>
            <a:pPr marL="609585" lvl="1" indent="0">
              <a:buNone/>
            </a:pPr>
            <a:endParaRPr lang="en-US" dirty="0"/>
          </a:p>
          <a:p>
            <a:endParaRPr lang="en-US" dirty="0"/>
          </a:p>
        </p:txBody>
      </p:sp>
      <p:sp>
        <p:nvSpPr>
          <p:cNvPr id="4" name="Text Placeholder 3">
            <a:extLst>
              <a:ext uri="{FF2B5EF4-FFF2-40B4-BE49-F238E27FC236}">
                <a16:creationId xmlns:a16="http://schemas.microsoft.com/office/drawing/2014/main" id="{D2A55235-1420-48AD-B127-D7A8E8445228}"/>
              </a:ext>
            </a:extLst>
          </p:cNvPr>
          <p:cNvSpPr>
            <a:spLocks noGrp="1"/>
          </p:cNvSpPr>
          <p:nvPr>
            <p:ph type="body" idx="1"/>
          </p:nvPr>
        </p:nvSpPr>
        <p:spPr/>
        <p:txBody>
          <a:bodyPr/>
          <a:lstStyle/>
          <a:p>
            <a:r>
              <a:rPr lang="en-US" sz="3470" dirty="0"/>
              <a:t>CLEANING BASICS</a:t>
            </a:r>
          </a:p>
        </p:txBody>
      </p:sp>
    </p:spTree>
    <p:custDataLst>
      <p:tags r:id="rId1"/>
    </p:custDataLst>
    <p:extLst>
      <p:ext uri="{BB962C8B-B14F-4D97-AF65-F5344CB8AC3E}">
        <p14:creationId xmlns:p14="http://schemas.microsoft.com/office/powerpoint/2010/main" val="3840554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D79F1-6E82-46A2-ACA8-0346D8016112}"/>
              </a:ext>
            </a:extLst>
          </p:cNvPr>
          <p:cNvSpPr>
            <a:spLocks noGrp="1"/>
          </p:cNvSpPr>
          <p:nvPr>
            <p:ph type="title"/>
          </p:nvPr>
        </p:nvSpPr>
        <p:spPr/>
        <p:txBody>
          <a:bodyPr/>
          <a:lstStyle/>
          <a:p>
            <a:r>
              <a:rPr lang="en-US" sz="4000" dirty="0"/>
              <a:t>Cleaning AND DISINFECTION</a:t>
            </a:r>
          </a:p>
        </p:txBody>
      </p:sp>
      <p:sp>
        <p:nvSpPr>
          <p:cNvPr id="3" name="Content Placeholder 2">
            <a:extLst>
              <a:ext uri="{FF2B5EF4-FFF2-40B4-BE49-F238E27FC236}">
                <a16:creationId xmlns:a16="http://schemas.microsoft.com/office/drawing/2014/main" id="{B2587AE4-8752-4B42-87E0-EB3A75D839C3}"/>
              </a:ext>
            </a:extLst>
          </p:cNvPr>
          <p:cNvSpPr>
            <a:spLocks noGrp="1"/>
          </p:cNvSpPr>
          <p:nvPr>
            <p:ph sz="half" idx="15"/>
          </p:nvPr>
        </p:nvSpPr>
        <p:spPr/>
        <p:txBody>
          <a:bodyPr/>
          <a:lstStyle/>
          <a:p>
            <a:r>
              <a:rPr lang="en-US" dirty="0"/>
              <a:t>Be cautious when using cleaning products near children</a:t>
            </a:r>
          </a:p>
          <a:p>
            <a:r>
              <a:rPr lang="en-US" dirty="0"/>
              <a:t>All cleaning materials must be kept secure and out of reach of children</a:t>
            </a:r>
          </a:p>
          <a:p>
            <a:r>
              <a:rPr lang="en-US" dirty="0"/>
              <a:t>Ensure good ventilation of area while cleaning to prevent children and others from inhaling toxic fumes</a:t>
            </a:r>
          </a:p>
          <a:p>
            <a:r>
              <a:rPr lang="en-US" dirty="0"/>
              <a:t>If surface is dirty, </a:t>
            </a:r>
            <a:r>
              <a:rPr lang="en-US" b="1" dirty="0"/>
              <a:t>clean</a:t>
            </a:r>
            <a:r>
              <a:rPr lang="en-US" dirty="0"/>
              <a:t> first before disinfecting.</a:t>
            </a:r>
          </a:p>
        </p:txBody>
      </p:sp>
      <p:sp>
        <p:nvSpPr>
          <p:cNvPr id="4" name="Text Placeholder 3">
            <a:extLst>
              <a:ext uri="{FF2B5EF4-FFF2-40B4-BE49-F238E27FC236}">
                <a16:creationId xmlns:a16="http://schemas.microsoft.com/office/drawing/2014/main" id="{D2A55235-1420-48AD-B127-D7A8E8445228}"/>
              </a:ext>
            </a:extLst>
          </p:cNvPr>
          <p:cNvSpPr>
            <a:spLocks noGrp="1"/>
          </p:cNvSpPr>
          <p:nvPr>
            <p:ph type="body" idx="1"/>
          </p:nvPr>
        </p:nvSpPr>
        <p:spPr/>
        <p:txBody>
          <a:bodyPr/>
          <a:lstStyle/>
          <a:p>
            <a:r>
              <a:rPr lang="en-US" sz="3470" dirty="0"/>
              <a:t>CLEANING BASICS</a:t>
            </a:r>
          </a:p>
        </p:txBody>
      </p:sp>
    </p:spTree>
    <p:custDataLst>
      <p:tags r:id="rId1"/>
    </p:custDataLst>
    <p:extLst>
      <p:ext uri="{BB962C8B-B14F-4D97-AF65-F5344CB8AC3E}">
        <p14:creationId xmlns:p14="http://schemas.microsoft.com/office/powerpoint/2010/main" val="105709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DC7B2-3FA3-4DEB-AEAE-00A58425694A}"/>
              </a:ext>
            </a:extLst>
          </p:cNvPr>
          <p:cNvSpPr>
            <a:spLocks noGrp="1"/>
          </p:cNvSpPr>
          <p:nvPr>
            <p:ph type="title"/>
          </p:nvPr>
        </p:nvSpPr>
        <p:spPr/>
        <p:txBody>
          <a:bodyPr/>
          <a:lstStyle/>
          <a:p>
            <a:r>
              <a:rPr lang="en-US" sz="4000" dirty="0"/>
              <a:t>Everyday cleaning</a:t>
            </a:r>
          </a:p>
        </p:txBody>
      </p:sp>
      <p:sp>
        <p:nvSpPr>
          <p:cNvPr id="3" name="Content Placeholder 2">
            <a:extLst>
              <a:ext uri="{FF2B5EF4-FFF2-40B4-BE49-F238E27FC236}">
                <a16:creationId xmlns:a16="http://schemas.microsoft.com/office/drawing/2014/main" id="{C63A8813-542E-440D-90F8-C05F526E44FF}"/>
              </a:ext>
            </a:extLst>
          </p:cNvPr>
          <p:cNvSpPr>
            <a:spLocks noGrp="1"/>
          </p:cNvSpPr>
          <p:nvPr>
            <p:ph sz="half" idx="15"/>
          </p:nvPr>
        </p:nvSpPr>
        <p:spPr>
          <a:xfrm>
            <a:off x="609600" y="1096961"/>
            <a:ext cx="10972800" cy="4525963"/>
          </a:xfrm>
        </p:spPr>
        <p:txBody>
          <a:bodyPr/>
          <a:lstStyle/>
          <a:p>
            <a:r>
              <a:rPr lang="en-US" sz="2400" dirty="0"/>
              <a:t>Risk of getting COVID-19 from cleaning is </a:t>
            </a:r>
            <a:r>
              <a:rPr lang="en-US" sz="2400" b="1" dirty="0"/>
              <a:t>low</a:t>
            </a:r>
          </a:p>
          <a:p>
            <a:r>
              <a:rPr lang="en-US" sz="2400" dirty="0"/>
              <a:t>Focus attention on frequently touched (“high touch”) surfaces and objects</a:t>
            </a:r>
          </a:p>
          <a:p>
            <a:pPr lvl="1"/>
            <a:r>
              <a:rPr lang="en-US" dirty="0"/>
              <a:t>Should be cleaned at least once a day</a:t>
            </a:r>
          </a:p>
          <a:p>
            <a:pPr lvl="1"/>
            <a:r>
              <a:rPr lang="en-US" dirty="0"/>
              <a:t>More often depending on pattern of use</a:t>
            </a:r>
          </a:p>
          <a:p>
            <a:pPr marL="609585" lvl="1" indent="0">
              <a:buNone/>
            </a:pPr>
            <a:endParaRPr lang="en-US" sz="2000" dirty="0"/>
          </a:p>
          <a:p>
            <a:pPr marL="0" indent="0">
              <a:buNone/>
            </a:pPr>
            <a:r>
              <a:rPr lang="en-US" sz="2000" dirty="0"/>
              <a:t>	</a:t>
            </a:r>
          </a:p>
          <a:p>
            <a:pPr lvl="1"/>
            <a:endParaRPr lang="en-US" dirty="0"/>
          </a:p>
        </p:txBody>
      </p:sp>
    </p:spTree>
    <p:custDataLst>
      <p:tags r:id="rId1"/>
    </p:custDataLst>
    <p:extLst>
      <p:ext uri="{BB962C8B-B14F-4D97-AF65-F5344CB8AC3E}">
        <p14:creationId xmlns:p14="http://schemas.microsoft.com/office/powerpoint/2010/main" val="3946086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DC7B2-3FA3-4DEB-AEAE-00A58425694A}"/>
              </a:ext>
            </a:extLst>
          </p:cNvPr>
          <p:cNvSpPr>
            <a:spLocks noGrp="1"/>
          </p:cNvSpPr>
          <p:nvPr>
            <p:ph type="title"/>
          </p:nvPr>
        </p:nvSpPr>
        <p:spPr/>
        <p:txBody>
          <a:bodyPr/>
          <a:lstStyle/>
          <a:p>
            <a:r>
              <a:rPr lang="en-US" sz="4000" dirty="0"/>
              <a:t>Everyday cleaning</a:t>
            </a:r>
          </a:p>
        </p:txBody>
      </p:sp>
      <p:sp>
        <p:nvSpPr>
          <p:cNvPr id="3" name="Content Placeholder 2">
            <a:extLst>
              <a:ext uri="{FF2B5EF4-FFF2-40B4-BE49-F238E27FC236}">
                <a16:creationId xmlns:a16="http://schemas.microsoft.com/office/drawing/2014/main" id="{C63A8813-542E-440D-90F8-C05F526E44FF}"/>
              </a:ext>
            </a:extLst>
          </p:cNvPr>
          <p:cNvSpPr>
            <a:spLocks noGrp="1"/>
          </p:cNvSpPr>
          <p:nvPr>
            <p:ph sz="half" idx="15"/>
          </p:nvPr>
        </p:nvSpPr>
        <p:spPr>
          <a:xfrm>
            <a:off x="609600" y="1233149"/>
            <a:ext cx="10972800" cy="4525963"/>
          </a:xfrm>
        </p:spPr>
        <p:txBody>
          <a:bodyPr numCol="2"/>
          <a:lstStyle/>
          <a:p>
            <a:r>
              <a:rPr lang="en-US" sz="2400" dirty="0"/>
              <a:t>High touch surfaces include: </a:t>
            </a:r>
          </a:p>
          <a:p>
            <a:pPr lvl="1"/>
            <a:r>
              <a:rPr lang="en-US" dirty="0">
                <a:solidFill>
                  <a:schemeClr val="tx1"/>
                </a:solidFill>
              </a:rPr>
              <a:t>Toys						</a:t>
            </a:r>
          </a:p>
          <a:p>
            <a:pPr lvl="1"/>
            <a:r>
              <a:rPr lang="en-US" dirty="0">
                <a:solidFill>
                  <a:schemeClr val="tx1"/>
                </a:solidFill>
              </a:rPr>
              <a:t>Games</a:t>
            </a:r>
          </a:p>
          <a:p>
            <a:pPr lvl="1"/>
            <a:r>
              <a:rPr lang="en-US" dirty="0">
                <a:solidFill>
                  <a:schemeClr val="tx1"/>
                </a:solidFill>
              </a:rPr>
              <a:t>Chairs					</a:t>
            </a:r>
          </a:p>
          <a:p>
            <a:pPr lvl="1"/>
            <a:r>
              <a:rPr lang="en-US" dirty="0">
                <a:solidFill>
                  <a:schemeClr val="tx1"/>
                </a:solidFill>
              </a:rPr>
              <a:t>Door handles			        </a:t>
            </a:r>
          </a:p>
          <a:p>
            <a:pPr lvl="1"/>
            <a:r>
              <a:rPr lang="en-US" dirty="0">
                <a:solidFill>
                  <a:schemeClr val="tx1"/>
                </a:solidFill>
              </a:rPr>
              <a:t>Countertops				</a:t>
            </a:r>
          </a:p>
          <a:p>
            <a:pPr lvl="1"/>
            <a:r>
              <a:rPr lang="en-US" dirty="0">
                <a:solidFill>
                  <a:schemeClr val="tx1"/>
                </a:solidFill>
              </a:rPr>
              <a:t>Light switches				</a:t>
            </a:r>
          </a:p>
          <a:p>
            <a:pPr lvl="1"/>
            <a:r>
              <a:rPr lang="en-US" dirty="0">
                <a:solidFill>
                  <a:schemeClr val="tx1"/>
                </a:solidFill>
              </a:rPr>
              <a:t>Classroom sink handles</a:t>
            </a:r>
            <a:r>
              <a:rPr lang="en-US" dirty="0"/>
              <a:t>	</a:t>
            </a:r>
          </a:p>
          <a:p>
            <a:pPr lvl="1"/>
            <a:r>
              <a:rPr lang="en-US" dirty="0">
                <a:solidFill>
                  <a:schemeClr val="tx1"/>
                </a:solidFill>
              </a:rPr>
              <a:t>Handrails</a:t>
            </a:r>
          </a:p>
          <a:p>
            <a:pPr lvl="1"/>
            <a:r>
              <a:rPr lang="en-US" dirty="0">
                <a:solidFill>
                  <a:schemeClr val="tx1"/>
                </a:solidFill>
              </a:rPr>
              <a:t>Shared telephones</a:t>
            </a:r>
          </a:p>
          <a:p>
            <a:pPr lvl="1"/>
            <a:endParaRPr lang="en-US" dirty="0">
              <a:solidFill>
                <a:schemeClr val="tx1"/>
              </a:solidFill>
            </a:endParaRPr>
          </a:p>
          <a:p>
            <a:pPr lvl="1"/>
            <a:endParaRPr lang="en-US" dirty="0">
              <a:solidFill>
                <a:schemeClr val="tx1"/>
              </a:solidFill>
            </a:endParaRPr>
          </a:p>
          <a:p>
            <a:pPr lvl="1"/>
            <a:r>
              <a:rPr lang="en-US" dirty="0">
                <a:solidFill>
                  <a:schemeClr val="tx1"/>
                </a:solidFill>
              </a:rPr>
              <a:t>Appliance handles</a:t>
            </a:r>
            <a:endParaRPr lang="en-US" dirty="0">
              <a:solidFill>
                <a:srgbClr val="0E0F10"/>
              </a:solidFill>
              <a:latin typeface="Arial"/>
              <a:cs typeface="Arial"/>
            </a:endParaRPr>
          </a:p>
          <a:p>
            <a:pPr lvl="1"/>
            <a:r>
              <a:rPr lang="en-US" dirty="0">
                <a:solidFill>
                  <a:srgbClr val="0E0F10"/>
                </a:solidFill>
                <a:latin typeface="Arial"/>
                <a:cs typeface="Arial"/>
              </a:rPr>
              <a:t>Toilets</a:t>
            </a:r>
          </a:p>
          <a:p>
            <a:pPr lvl="1"/>
            <a:r>
              <a:rPr lang="en-US" dirty="0">
                <a:solidFill>
                  <a:srgbClr val="0E0F10"/>
                </a:solidFill>
                <a:latin typeface="Arial"/>
                <a:cs typeface="Arial"/>
              </a:rPr>
              <a:t>Vending machine touchpads</a:t>
            </a:r>
          </a:p>
          <a:p>
            <a:pPr lvl="1"/>
            <a:r>
              <a:rPr lang="en-US" dirty="0">
                <a:solidFill>
                  <a:srgbClr val="0E0F10"/>
                </a:solidFill>
                <a:latin typeface="Arial"/>
                <a:cs typeface="Arial"/>
              </a:rPr>
              <a:t>Desks</a:t>
            </a:r>
          </a:p>
          <a:p>
            <a:pPr lvl="1"/>
            <a:r>
              <a:rPr lang="en-US" dirty="0">
                <a:solidFill>
                  <a:srgbClr val="0E0F10"/>
                </a:solidFill>
                <a:latin typeface="Arial"/>
                <a:cs typeface="Arial"/>
              </a:rPr>
              <a:t>Cubbies</a:t>
            </a:r>
          </a:p>
          <a:p>
            <a:pPr lvl="1"/>
            <a:r>
              <a:rPr lang="en-US" dirty="0">
                <a:solidFill>
                  <a:srgbClr val="0E0F10"/>
                </a:solidFill>
                <a:latin typeface="Arial"/>
                <a:cs typeface="Arial"/>
              </a:rPr>
              <a:t>Keyboards and mice</a:t>
            </a:r>
          </a:p>
          <a:p>
            <a:pPr lvl="1"/>
            <a:r>
              <a:rPr lang="en-US" dirty="0">
                <a:solidFill>
                  <a:srgbClr val="0E0F10"/>
                </a:solidFill>
                <a:latin typeface="Arial"/>
                <a:cs typeface="Arial"/>
              </a:rPr>
              <a:t>Remotes</a:t>
            </a:r>
          </a:p>
          <a:p>
            <a:pPr lvl="1"/>
            <a:r>
              <a:rPr lang="en-US" dirty="0">
                <a:solidFill>
                  <a:srgbClr val="0E0F10"/>
                </a:solidFill>
                <a:latin typeface="Arial"/>
                <a:cs typeface="Arial"/>
              </a:rPr>
              <a:t>Elevator buttons</a:t>
            </a:r>
          </a:p>
          <a:p>
            <a:pPr marL="609585" lvl="1" indent="0">
              <a:buNone/>
            </a:pPr>
            <a:endParaRPr lang="en-US" dirty="0">
              <a:solidFill>
                <a:srgbClr val="0E0F10"/>
              </a:solidFill>
              <a:latin typeface="Arial"/>
              <a:cs typeface="Arial"/>
            </a:endParaRPr>
          </a:p>
          <a:p>
            <a:pPr marL="609585" lvl="1" indent="0">
              <a:buNone/>
            </a:pPr>
            <a:endParaRPr lang="en-US" dirty="0"/>
          </a:p>
        </p:txBody>
      </p:sp>
    </p:spTree>
    <p:custDataLst>
      <p:tags r:id="rId1"/>
    </p:custDataLst>
    <p:extLst>
      <p:ext uri="{BB962C8B-B14F-4D97-AF65-F5344CB8AC3E}">
        <p14:creationId xmlns:p14="http://schemas.microsoft.com/office/powerpoint/2010/main" val="3726336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DC7B2-3FA3-4DEB-AEAE-00A58425694A}"/>
              </a:ext>
            </a:extLst>
          </p:cNvPr>
          <p:cNvSpPr>
            <a:spLocks noGrp="1"/>
          </p:cNvSpPr>
          <p:nvPr>
            <p:ph type="title"/>
          </p:nvPr>
        </p:nvSpPr>
        <p:spPr/>
        <p:txBody>
          <a:bodyPr/>
          <a:lstStyle/>
          <a:p>
            <a:r>
              <a:rPr lang="en-US" sz="4000" dirty="0"/>
              <a:t>Everyday cleaning</a:t>
            </a:r>
          </a:p>
        </p:txBody>
      </p:sp>
      <p:sp>
        <p:nvSpPr>
          <p:cNvPr id="3" name="Content Placeholder 2">
            <a:extLst>
              <a:ext uri="{FF2B5EF4-FFF2-40B4-BE49-F238E27FC236}">
                <a16:creationId xmlns:a16="http://schemas.microsoft.com/office/drawing/2014/main" id="{C63A8813-542E-440D-90F8-C05F526E44FF}"/>
              </a:ext>
            </a:extLst>
          </p:cNvPr>
          <p:cNvSpPr>
            <a:spLocks noGrp="1"/>
          </p:cNvSpPr>
          <p:nvPr>
            <p:ph sz="half" idx="15"/>
          </p:nvPr>
        </p:nvSpPr>
        <p:spPr>
          <a:xfrm>
            <a:off x="609600" y="1096961"/>
            <a:ext cx="10972800" cy="4525963"/>
          </a:xfrm>
        </p:spPr>
        <p:txBody>
          <a:bodyPr/>
          <a:lstStyle/>
          <a:p>
            <a:r>
              <a:rPr lang="en-US" sz="2400" dirty="0"/>
              <a:t>For everyday cleaning with wipes, the only additional PPE needed is </a:t>
            </a:r>
            <a:r>
              <a:rPr lang="en-US" sz="2400" b="1" dirty="0"/>
              <a:t>disposable gloves</a:t>
            </a:r>
          </a:p>
          <a:p>
            <a:pPr lvl="1"/>
            <a:r>
              <a:rPr lang="en-US" sz="2200" dirty="0"/>
              <a:t>Keep your cloth face covering or facemask on</a:t>
            </a:r>
          </a:p>
          <a:p>
            <a:pPr lvl="1"/>
            <a:r>
              <a:rPr lang="en-US" sz="2200" dirty="0"/>
              <a:t>Perform hand hygiene with soap and water or hand sanitizer before wearing and after removing gloves</a:t>
            </a:r>
          </a:p>
          <a:p>
            <a:pPr lvl="1"/>
            <a:r>
              <a:rPr lang="en-US" sz="2200" dirty="0"/>
              <a:t>Dispose of gloves promptly after cleaning</a:t>
            </a:r>
          </a:p>
          <a:p>
            <a:r>
              <a:rPr lang="en-US" sz="2400" dirty="0"/>
              <a:t>If there is a possibility of a splash hazard, use eye protection (face shield or goggles)</a:t>
            </a:r>
          </a:p>
          <a:p>
            <a:r>
              <a:rPr lang="en-US" sz="2400" dirty="0"/>
              <a:t>Do not allow children to use cleaning and disinfection products</a:t>
            </a:r>
          </a:p>
          <a:p>
            <a:r>
              <a:rPr lang="en-US" sz="2400" dirty="0"/>
              <a:t>Immediately clean surfaces and objects that are visibly soiled</a:t>
            </a:r>
          </a:p>
          <a:p>
            <a:pPr lvl="1"/>
            <a:endParaRPr lang="en-US" sz="2000" dirty="0"/>
          </a:p>
          <a:p>
            <a:pPr marL="0" indent="0">
              <a:buNone/>
            </a:pPr>
            <a:r>
              <a:rPr lang="en-US" sz="2000" dirty="0"/>
              <a:t>	</a:t>
            </a:r>
          </a:p>
          <a:p>
            <a:pPr lvl="1"/>
            <a:endParaRPr lang="en-US" dirty="0"/>
          </a:p>
        </p:txBody>
      </p:sp>
    </p:spTree>
    <p:custDataLst>
      <p:tags r:id="rId1"/>
    </p:custDataLst>
    <p:extLst>
      <p:ext uri="{BB962C8B-B14F-4D97-AF65-F5344CB8AC3E}">
        <p14:creationId xmlns:p14="http://schemas.microsoft.com/office/powerpoint/2010/main" val="742402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9FBA4-4021-468E-9A9A-102CED7F0600}"/>
              </a:ext>
            </a:extLst>
          </p:cNvPr>
          <p:cNvSpPr>
            <a:spLocks noGrp="1"/>
          </p:cNvSpPr>
          <p:nvPr>
            <p:ph type="title"/>
          </p:nvPr>
        </p:nvSpPr>
        <p:spPr/>
        <p:txBody>
          <a:bodyPr/>
          <a:lstStyle/>
          <a:p>
            <a:r>
              <a:rPr lang="en-US" dirty="0"/>
              <a:t>Everyday cleaning</a:t>
            </a:r>
          </a:p>
        </p:txBody>
      </p:sp>
      <p:sp>
        <p:nvSpPr>
          <p:cNvPr id="3" name="Content Placeholder 2">
            <a:extLst>
              <a:ext uri="{FF2B5EF4-FFF2-40B4-BE49-F238E27FC236}">
                <a16:creationId xmlns:a16="http://schemas.microsoft.com/office/drawing/2014/main" id="{452109FE-CB10-4CCB-8582-C32F3E0FCF96}"/>
              </a:ext>
            </a:extLst>
          </p:cNvPr>
          <p:cNvSpPr>
            <a:spLocks noGrp="1"/>
          </p:cNvSpPr>
          <p:nvPr>
            <p:ph sz="half" idx="15"/>
          </p:nvPr>
        </p:nvSpPr>
        <p:spPr/>
        <p:txBody>
          <a:bodyPr/>
          <a:lstStyle/>
          <a:p>
            <a:r>
              <a:rPr lang="en-US" dirty="0"/>
              <a:t>Promote a culture of hand hygiene</a:t>
            </a:r>
          </a:p>
          <a:p>
            <a:r>
              <a:rPr lang="en-US" dirty="0"/>
              <a:t>Avoid shared objects </a:t>
            </a:r>
          </a:p>
          <a:p>
            <a:pPr lvl="1"/>
            <a:r>
              <a:rPr lang="en-US" dirty="0"/>
              <a:t>Unless there is ability to clean and disinfect between each use</a:t>
            </a:r>
          </a:p>
          <a:p>
            <a:r>
              <a:rPr lang="en-US" dirty="0"/>
              <a:t>Limit sharing of items that are difficult to clean </a:t>
            </a:r>
          </a:p>
          <a:p>
            <a:pPr lvl="1"/>
            <a:r>
              <a:rPr lang="en-US" dirty="0"/>
              <a:t>E.g., whiteboard erasers, games, art supplies</a:t>
            </a:r>
          </a:p>
          <a:p>
            <a:r>
              <a:rPr lang="en-US" dirty="0"/>
              <a:t>Consider removing items from classroom that are difficult to clean</a:t>
            </a:r>
          </a:p>
          <a:p>
            <a:pPr lvl="1"/>
            <a:r>
              <a:rPr lang="en-US" dirty="0"/>
              <a:t>Soft porous materials (e.g., upholstered or cushioned furniture, pillows, cushions, area rugs)</a:t>
            </a:r>
          </a:p>
        </p:txBody>
      </p:sp>
      <p:sp>
        <p:nvSpPr>
          <p:cNvPr id="4" name="Text Placeholder 3">
            <a:extLst>
              <a:ext uri="{FF2B5EF4-FFF2-40B4-BE49-F238E27FC236}">
                <a16:creationId xmlns:a16="http://schemas.microsoft.com/office/drawing/2014/main" id="{5E50BD47-9FFF-40E1-9418-B9123CA04D17}"/>
              </a:ext>
            </a:extLst>
          </p:cNvPr>
          <p:cNvSpPr>
            <a:spLocks noGrp="1"/>
          </p:cNvSpPr>
          <p:nvPr>
            <p:ph type="body" idx="1"/>
          </p:nvPr>
        </p:nvSpPr>
        <p:spPr/>
        <p:txBody>
          <a:bodyPr/>
          <a:lstStyle/>
          <a:p>
            <a:r>
              <a:rPr lang="en-US" dirty="0"/>
              <a:t>Tips to make everyday cleaning easier</a:t>
            </a:r>
          </a:p>
        </p:txBody>
      </p:sp>
    </p:spTree>
    <p:custDataLst>
      <p:tags r:id="rId1"/>
    </p:custDataLst>
    <p:extLst>
      <p:ext uri="{BB962C8B-B14F-4D97-AF65-F5344CB8AC3E}">
        <p14:creationId xmlns:p14="http://schemas.microsoft.com/office/powerpoint/2010/main" val="2238092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DC7B2-3FA3-4DEB-AEAE-00A58425694A}"/>
              </a:ext>
            </a:extLst>
          </p:cNvPr>
          <p:cNvSpPr>
            <a:spLocks noGrp="1"/>
          </p:cNvSpPr>
          <p:nvPr>
            <p:ph type="title"/>
          </p:nvPr>
        </p:nvSpPr>
        <p:spPr/>
        <p:txBody>
          <a:bodyPr/>
          <a:lstStyle/>
          <a:p>
            <a:r>
              <a:rPr lang="en-US" sz="4000" dirty="0"/>
              <a:t>CLEANING AND DISINFECTION</a:t>
            </a:r>
          </a:p>
        </p:txBody>
      </p:sp>
      <p:sp>
        <p:nvSpPr>
          <p:cNvPr id="3" name="Content Placeholder 2">
            <a:extLst>
              <a:ext uri="{FF2B5EF4-FFF2-40B4-BE49-F238E27FC236}">
                <a16:creationId xmlns:a16="http://schemas.microsoft.com/office/drawing/2014/main" id="{C63A8813-542E-440D-90F8-C05F526E44FF}"/>
              </a:ext>
            </a:extLst>
          </p:cNvPr>
          <p:cNvSpPr>
            <a:spLocks noGrp="1"/>
          </p:cNvSpPr>
          <p:nvPr>
            <p:ph sz="half" idx="15"/>
          </p:nvPr>
        </p:nvSpPr>
        <p:spPr/>
        <p:txBody>
          <a:bodyPr/>
          <a:lstStyle/>
          <a:p>
            <a:r>
              <a:rPr lang="en-US" dirty="0"/>
              <a:t>Electronics (e.g., tablets, touch screens, keyboards, remote controls)</a:t>
            </a:r>
          </a:p>
          <a:p>
            <a:pPr lvl="1"/>
            <a:r>
              <a:rPr lang="en-US" dirty="0"/>
              <a:t>Remove visible contamination if present.</a:t>
            </a:r>
          </a:p>
          <a:p>
            <a:pPr lvl="1"/>
            <a:r>
              <a:rPr lang="en-US" dirty="0"/>
              <a:t>Follow manufacturer’s instructions for all cleaning and disinfection products.</a:t>
            </a:r>
          </a:p>
          <a:p>
            <a:pPr lvl="1"/>
            <a:r>
              <a:rPr lang="en-US" dirty="0"/>
              <a:t>If no manufacturer guidance is available, consider the use of alcohol-based wipes or sprays that contain at least 70% alcohol to disinfect touch screens. Dry surfaces thoroughly.</a:t>
            </a:r>
          </a:p>
          <a:p>
            <a:pPr lvl="1"/>
            <a:r>
              <a:rPr lang="en-US" dirty="0"/>
              <a:t>Use wipeable covers for electronics (e.g., computer screen protector, keyboard cover). </a:t>
            </a:r>
          </a:p>
        </p:txBody>
      </p:sp>
      <p:sp>
        <p:nvSpPr>
          <p:cNvPr id="4" name="Text Placeholder 3">
            <a:extLst>
              <a:ext uri="{FF2B5EF4-FFF2-40B4-BE49-F238E27FC236}">
                <a16:creationId xmlns:a16="http://schemas.microsoft.com/office/drawing/2014/main" id="{032FB0F9-C8C5-4D88-8ECE-CC6A7514A400}"/>
              </a:ext>
            </a:extLst>
          </p:cNvPr>
          <p:cNvSpPr>
            <a:spLocks noGrp="1"/>
          </p:cNvSpPr>
          <p:nvPr>
            <p:ph type="body" idx="1"/>
          </p:nvPr>
        </p:nvSpPr>
        <p:spPr/>
        <p:txBody>
          <a:bodyPr/>
          <a:lstStyle/>
          <a:p>
            <a:r>
              <a:rPr lang="en-US" sz="3470" dirty="0"/>
              <a:t>SPECIAL CONSIDERATIONS</a:t>
            </a:r>
          </a:p>
        </p:txBody>
      </p:sp>
    </p:spTree>
    <p:custDataLst>
      <p:tags r:id="rId1"/>
    </p:custDataLst>
    <p:extLst>
      <p:ext uri="{BB962C8B-B14F-4D97-AF65-F5344CB8AC3E}">
        <p14:creationId xmlns:p14="http://schemas.microsoft.com/office/powerpoint/2010/main" val="3380988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DC7B2-3FA3-4DEB-AEAE-00A58425694A}"/>
              </a:ext>
            </a:extLst>
          </p:cNvPr>
          <p:cNvSpPr>
            <a:spLocks noGrp="1"/>
          </p:cNvSpPr>
          <p:nvPr>
            <p:ph type="title"/>
          </p:nvPr>
        </p:nvSpPr>
        <p:spPr/>
        <p:txBody>
          <a:bodyPr/>
          <a:lstStyle/>
          <a:p>
            <a:r>
              <a:rPr lang="en-US" sz="4000" dirty="0"/>
              <a:t>Everyday cleaning</a:t>
            </a:r>
          </a:p>
        </p:txBody>
      </p:sp>
      <p:sp>
        <p:nvSpPr>
          <p:cNvPr id="3" name="Content Placeholder 2">
            <a:extLst>
              <a:ext uri="{FF2B5EF4-FFF2-40B4-BE49-F238E27FC236}">
                <a16:creationId xmlns:a16="http://schemas.microsoft.com/office/drawing/2014/main" id="{C63A8813-542E-440D-90F8-C05F526E44FF}"/>
              </a:ext>
            </a:extLst>
          </p:cNvPr>
          <p:cNvSpPr>
            <a:spLocks noGrp="1"/>
          </p:cNvSpPr>
          <p:nvPr>
            <p:ph sz="half" idx="15"/>
          </p:nvPr>
        </p:nvSpPr>
        <p:spPr>
          <a:xfrm>
            <a:off x="609600" y="1096961"/>
            <a:ext cx="10972800" cy="4525963"/>
          </a:xfrm>
        </p:spPr>
        <p:txBody>
          <a:bodyPr/>
          <a:lstStyle/>
          <a:p>
            <a:r>
              <a:rPr lang="en-US" dirty="0"/>
              <a:t>Perform high touch surface cleaning at key times: </a:t>
            </a:r>
          </a:p>
          <a:p>
            <a:pPr lvl="1"/>
            <a:r>
              <a:rPr lang="en-US" dirty="0"/>
              <a:t>Between classes</a:t>
            </a:r>
          </a:p>
          <a:p>
            <a:pPr lvl="1"/>
            <a:r>
              <a:rPr lang="en-US" dirty="0"/>
              <a:t>Between use of shared surfaces or objects</a:t>
            </a:r>
          </a:p>
          <a:p>
            <a:pPr lvl="1"/>
            <a:r>
              <a:rPr lang="en-US" dirty="0"/>
              <a:t>Before and after mealtimes</a:t>
            </a:r>
          </a:p>
          <a:p>
            <a:pPr lvl="1"/>
            <a:r>
              <a:rPr lang="en-US" dirty="0"/>
              <a:t>Before students return from recess</a:t>
            </a:r>
          </a:p>
          <a:p>
            <a:r>
              <a:rPr lang="en-US" dirty="0"/>
              <a:t>Perform in-depth cleaning </a:t>
            </a:r>
          </a:p>
          <a:p>
            <a:pPr lvl="1"/>
            <a:r>
              <a:rPr lang="en-US" dirty="0"/>
              <a:t>After students and staff leave for the day</a:t>
            </a:r>
          </a:p>
          <a:p>
            <a:pPr marL="0" indent="0">
              <a:buNone/>
            </a:pPr>
            <a:endParaRPr lang="en-US" sz="2000" dirty="0"/>
          </a:p>
          <a:p>
            <a:pPr lvl="1"/>
            <a:endParaRPr lang="en-US" dirty="0"/>
          </a:p>
        </p:txBody>
      </p:sp>
    </p:spTree>
    <p:custDataLst>
      <p:tags r:id="rId1"/>
    </p:custDataLst>
    <p:extLst>
      <p:ext uri="{BB962C8B-B14F-4D97-AF65-F5344CB8AC3E}">
        <p14:creationId xmlns:p14="http://schemas.microsoft.com/office/powerpoint/2010/main" val="289067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5B5C45D-9FD2-43EC-9514-EC7FEB46AC82}"/>
              </a:ext>
            </a:extLst>
          </p:cNvPr>
          <p:cNvSpPr>
            <a:spLocks noGrp="1"/>
          </p:cNvSpPr>
          <p:nvPr>
            <p:ph idx="14"/>
          </p:nvPr>
        </p:nvSpPr>
        <p:spPr>
          <a:xfrm>
            <a:off x="609600" y="1257301"/>
            <a:ext cx="10972800" cy="1857374"/>
          </a:xfrm>
        </p:spPr>
        <p:txBody>
          <a:bodyPr/>
          <a:lstStyle/>
          <a:p>
            <a:r>
              <a:rPr lang="en-US" sz="4000" b="1" dirty="0"/>
              <a:t>CLEANING AND DISINFECTION:</a:t>
            </a:r>
          </a:p>
          <a:p>
            <a:r>
              <a:rPr lang="en-US" sz="4000" b="1" dirty="0"/>
              <a:t>SUSPECTED OR CONFIRMED COVID-19 </a:t>
            </a:r>
          </a:p>
        </p:txBody>
      </p:sp>
    </p:spTree>
    <p:custDataLst>
      <p:tags r:id="rId1"/>
    </p:custDataLst>
    <p:extLst>
      <p:ext uri="{BB962C8B-B14F-4D97-AF65-F5344CB8AC3E}">
        <p14:creationId xmlns:p14="http://schemas.microsoft.com/office/powerpoint/2010/main" val="3258253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DC7B2-3FA3-4DEB-AEAE-00A58425694A}"/>
              </a:ext>
            </a:extLst>
          </p:cNvPr>
          <p:cNvSpPr>
            <a:spLocks noGrp="1"/>
          </p:cNvSpPr>
          <p:nvPr>
            <p:ph type="title"/>
          </p:nvPr>
        </p:nvSpPr>
        <p:spPr/>
        <p:txBody>
          <a:bodyPr/>
          <a:lstStyle/>
          <a:p>
            <a:r>
              <a:rPr lang="en-US" sz="4000" dirty="0"/>
              <a:t>CLEANING AND DISINFECTION</a:t>
            </a:r>
          </a:p>
        </p:txBody>
      </p:sp>
      <p:sp>
        <p:nvSpPr>
          <p:cNvPr id="3" name="Content Placeholder 2">
            <a:extLst>
              <a:ext uri="{FF2B5EF4-FFF2-40B4-BE49-F238E27FC236}">
                <a16:creationId xmlns:a16="http://schemas.microsoft.com/office/drawing/2014/main" id="{C63A8813-542E-440D-90F8-C05F526E44FF}"/>
              </a:ext>
            </a:extLst>
          </p:cNvPr>
          <p:cNvSpPr>
            <a:spLocks noGrp="1"/>
          </p:cNvSpPr>
          <p:nvPr>
            <p:ph sz="half" idx="15"/>
          </p:nvPr>
        </p:nvSpPr>
        <p:spPr/>
        <p:txBody>
          <a:bodyPr/>
          <a:lstStyle/>
          <a:p>
            <a:r>
              <a:rPr lang="en-US" b="1" dirty="0"/>
              <a:t>When cleaning an area after a student or staff has been sick and either has COVID-19 symptoms, or has been diagnosed with COVID-19, the following should be worn:</a:t>
            </a:r>
            <a:endParaRPr lang="en-US" dirty="0"/>
          </a:p>
          <a:p>
            <a:pPr lvl="1"/>
            <a:r>
              <a:rPr lang="en-US" dirty="0"/>
              <a:t>Surgical face mask</a:t>
            </a:r>
          </a:p>
          <a:p>
            <a:pPr lvl="1"/>
            <a:r>
              <a:rPr lang="en-US" dirty="0"/>
              <a:t>Gloves</a:t>
            </a:r>
          </a:p>
          <a:p>
            <a:pPr lvl="1"/>
            <a:r>
              <a:rPr lang="en-US" dirty="0"/>
              <a:t>Gown (apron or work uniform if gown not available)</a:t>
            </a:r>
          </a:p>
          <a:p>
            <a:pPr lvl="1"/>
            <a:r>
              <a:rPr lang="en-US" dirty="0"/>
              <a:t>Eye protection if potential splash hazard</a:t>
            </a:r>
          </a:p>
          <a:p>
            <a:r>
              <a:rPr lang="en-US" dirty="0"/>
              <a:t>Perform hand hygiene before wearing and after removing personal protective equipment</a:t>
            </a:r>
          </a:p>
        </p:txBody>
      </p:sp>
      <p:sp>
        <p:nvSpPr>
          <p:cNvPr id="4" name="Text Placeholder 3">
            <a:extLst>
              <a:ext uri="{FF2B5EF4-FFF2-40B4-BE49-F238E27FC236}">
                <a16:creationId xmlns:a16="http://schemas.microsoft.com/office/drawing/2014/main" id="{032FB0F9-C8C5-4D88-8ECE-CC6A7514A400}"/>
              </a:ext>
            </a:extLst>
          </p:cNvPr>
          <p:cNvSpPr>
            <a:spLocks noGrp="1"/>
          </p:cNvSpPr>
          <p:nvPr>
            <p:ph type="body" idx="1"/>
          </p:nvPr>
        </p:nvSpPr>
        <p:spPr/>
        <p:txBody>
          <a:bodyPr/>
          <a:lstStyle/>
          <a:p>
            <a:r>
              <a:rPr lang="en-US" sz="3600" dirty="0"/>
              <a:t>SUSPECTED OR CONFIRMED COVID-19</a:t>
            </a:r>
            <a:endParaRPr lang="en-US" sz="3470" dirty="0"/>
          </a:p>
        </p:txBody>
      </p:sp>
    </p:spTree>
    <p:custDataLst>
      <p:tags r:id="rId1"/>
    </p:custDataLst>
    <p:extLst>
      <p:ext uri="{BB962C8B-B14F-4D97-AF65-F5344CB8AC3E}">
        <p14:creationId xmlns:p14="http://schemas.microsoft.com/office/powerpoint/2010/main" val="2137168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9026EE6-0861-4F35-9EC0-EC47C148360F}"/>
              </a:ext>
            </a:extLst>
          </p:cNvPr>
          <p:cNvSpPr>
            <a:spLocks noGrp="1"/>
          </p:cNvSpPr>
          <p:nvPr>
            <p:ph type="title"/>
          </p:nvPr>
        </p:nvSpPr>
        <p:spPr/>
        <p:txBody>
          <a:bodyPr anchor="t"/>
          <a:lstStyle/>
          <a:p>
            <a:r>
              <a:rPr lang="en-US" sz="4000" dirty="0"/>
              <a:t>Objectives</a:t>
            </a:r>
          </a:p>
        </p:txBody>
      </p:sp>
      <p:sp>
        <p:nvSpPr>
          <p:cNvPr id="8" name="Content Placeholder 7"/>
          <p:cNvSpPr>
            <a:spLocks noGrp="1"/>
          </p:cNvSpPr>
          <p:nvPr>
            <p:ph idx="1"/>
          </p:nvPr>
        </p:nvSpPr>
        <p:spPr>
          <a:xfrm>
            <a:off x="716605" y="1272988"/>
            <a:ext cx="10788855" cy="4930588"/>
          </a:xfrm>
        </p:spPr>
        <p:txBody>
          <a:bodyPr anchor="t">
            <a:normAutofit/>
          </a:bodyPr>
          <a:lstStyle/>
          <a:p>
            <a:pPr marL="487668" indent="0">
              <a:buNone/>
            </a:pPr>
            <a:endParaRPr lang="en-US" sz="2400" dirty="0"/>
          </a:p>
          <a:p>
            <a:pPr>
              <a:buFont typeface="Arial" panose="020B0604020202020204" pitchFamily="34" charset="0"/>
              <a:buChar char="•"/>
            </a:pPr>
            <a:r>
              <a:rPr lang="en-US" dirty="0"/>
              <a:t>Review basic information about COVID-19</a:t>
            </a:r>
          </a:p>
          <a:p>
            <a:pPr>
              <a:buFont typeface="Arial" panose="020B0604020202020204" pitchFamily="34" charset="0"/>
              <a:buChar char="•"/>
            </a:pPr>
            <a:endParaRPr lang="en-US" dirty="0"/>
          </a:p>
          <a:p>
            <a:pPr>
              <a:buFont typeface="Arial" panose="020B0604020202020204" pitchFamily="34" charset="0"/>
              <a:buChar char="•"/>
            </a:pPr>
            <a:r>
              <a:rPr lang="en-US" sz="2400" dirty="0"/>
              <a:t>Review </a:t>
            </a:r>
            <a:r>
              <a:rPr lang="en-US" dirty="0"/>
              <a:t>best practices for cleaning and disinfection in schools during the COVID-19 pandemic</a:t>
            </a:r>
          </a:p>
          <a:p>
            <a:pPr marL="365760" indent="0">
              <a:buNone/>
            </a:pPr>
            <a:endParaRPr lang="en-US" sz="2400" dirty="0"/>
          </a:p>
          <a:p>
            <a:pPr marL="365760" indent="0">
              <a:buNone/>
            </a:pPr>
            <a:endParaRPr lang="en-US" sz="2400" dirty="0"/>
          </a:p>
        </p:txBody>
      </p:sp>
    </p:spTree>
    <p:custDataLst>
      <p:tags r:id="rId1"/>
    </p:custDataLst>
    <p:extLst>
      <p:ext uri="{BB962C8B-B14F-4D97-AF65-F5344CB8AC3E}">
        <p14:creationId xmlns:p14="http://schemas.microsoft.com/office/powerpoint/2010/main" val="18243264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DC7B2-3FA3-4DEB-AEAE-00A58425694A}"/>
              </a:ext>
            </a:extLst>
          </p:cNvPr>
          <p:cNvSpPr>
            <a:spLocks noGrp="1"/>
          </p:cNvSpPr>
          <p:nvPr>
            <p:ph type="title"/>
          </p:nvPr>
        </p:nvSpPr>
        <p:spPr/>
        <p:txBody>
          <a:bodyPr/>
          <a:lstStyle/>
          <a:p>
            <a:r>
              <a:rPr lang="en-US" sz="4000" dirty="0"/>
              <a:t>CLEANING AND DISINFECTION</a:t>
            </a:r>
          </a:p>
        </p:txBody>
      </p:sp>
      <p:sp>
        <p:nvSpPr>
          <p:cNvPr id="3" name="Content Placeholder 2">
            <a:extLst>
              <a:ext uri="{FF2B5EF4-FFF2-40B4-BE49-F238E27FC236}">
                <a16:creationId xmlns:a16="http://schemas.microsoft.com/office/drawing/2014/main" id="{C63A8813-542E-440D-90F8-C05F526E44FF}"/>
              </a:ext>
            </a:extLst>
          </p:cNvPr>
          <p:cNvSpPr>
            <a:spLocks noGrp="1"/>
          </p:cNvSpPr>
          <p:nvPr>
            <p:ph sz="half" idx="15"/>
          </p:nvPr>
        </p:nvSpPr>
        <p:spPr>
          <a:xfrm>
            <a:off x="609600" y="1688923"/>
            <a:ext cx="10972800" cy="4525963"/>
          </a:xfrm>
        </p:spPr>
        <p:txBody>
          <a:bodyPr/>
          <a:lstStyle/>
          <a:p>
            <a:r>
              <a:rPr lang="en-US" sz="2400" dirty="0"/>
              <a:t>Close off areas used by person with suspected or confirmed COVID-19</a:t>
            </a:r>
          </a:p>
          <a:p>
            <a:pPr lvl="1"/>
            <a:r>
              <a:rPr lang="en-US" dirty="0"/>
              <a:t>You do not need to shut down all school operations for a single case of COVID-19 if affected area can be closed off</a:t>
            </a:r>
          </a:p>
          <a:p>
            <a:r>
              <a:rPr lang="en-US" sz="2400" dirty="0"/>
              <a:t>Open outside doors and windows (as much as is safe) to increase air circulation to area</a:t>
            </a:r>
          </a:p>
          <a:p>
            <a:r>
              <a:rPr lang="en-US" sz="2400" dirty="0"/>
              <a:t>Wait as long as is practical before entering, cleaning and disinfecting</a:t>
            </a:r>
          </a:p>
          <a:p>
            <a:pPr lvl="1"/>
            <a:r>
              <a:rPr lang="en-US" dirty="0"/>
              <a:t>To allow droplets to settle</a:t>
            </a:r>
          </a:p>
          <a:p>
            <a:pPr lvl="1"/>
            <a:r>
              <a:rPr lang="en-US" dirty="0"/>
              <a:t>Minimum 15 minutes, 24 hours is ideal </a:t>
            </a:r>
          </a:p>
          <a:p>
            <a:r>
              <a:rPr lang="en-US" sz="2400" dirty="0"/>
              <a:t>If more than 7 days since a person with COVID-19 has been in the space, additional cleaning and disinfection is not necessary</a:t>
            </a:r>
          </a:p>
          <a:p>
            <a:pPr lvl="1"/>
            <a:endParaRPr lang="en-US" dirty="0"/>
          </a:p>
        </p:txBody>
      </p:sp>
      <p:sp>
        <p:nvSpPr>
          <p:cNvPr id="4" name="Text Placeholder 3">
            <a:extLst>
              <a:ext uri="{FF2B5EF4-FFF2-40B4-BE49-F238E27FC236}">
                <a16:creationId xmlns:a16="http://schemas.microsoft.com/office/drawing/2014/main" id="{032FB0F9-C8C5-4D88-8ECE-CC6A7514A400}"/>
              </a:ext>
            </a:extLst>
          </p:cNvPr>
          <p:cNvSpPr>
            <a:spLocks noGrp="1"/>
          </p:cNvSpPr>
          <p:nvPr>
            <p:ph type="body" idx="1"/>
          </p:nvPr>
        </p:nvSpPr>
        <p:spPr/>
        <p:txBody>
          <a:bodyPr/>
          <a:lstStyle/>
          <a:p>
            <a:r>
              <a:rPr lang="en-US" sz="3200" dirty="0"/>
              <a:t>SUSPECTED OR CONFIRMED COVID-19</a:t>
            </a:r>
          </a:p>
        </p:txBody>
      </p:sp>
    </p:spTree>
    <p:custDataLst>
      <p:tags r:id="rId1"/>
    </p:custDataLst>
    <p:extLst>
      <p:ext uri="{BB962C8B-B14F-4D97-AF65-F5344CB8AC3E}">
        <p14:creationId xmlns:p14="http://schemas.microsoft.com/office/powerpoint/2010/main" val="606250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DC7B2-3FA3-4DEB-AEAE-00A58425694A}"/>
              </a:ext>
            </a:extLst>
          </p:cNvPr>
          <p:cNvSpPr>
            <a:spLocks noGrp="1"/>
          </p:cNvSpPr>
          <p:nvPr>
            <p:ph type="title"/>
          </p:nvPr>
        </p:nvSpPr>
        <p:spPr/>
        <p:txBody>
          <a:bodyPr/>
          <a:lstStyle/>
          <a:p>
            <a:r>
              <a:rPr lang="en-US" sz="4000" dirty="0"/>
              <a:t>After CLEANING AND DISINFECTION</a:t>
            </a:r>
          </a:p>
        </p:txBody>
      </p:sp>
      <p:sp>
        <p:nvSpPr>
          <p:cNvPr id="3" name="Content Placeholder 2">
            <a:extLst>
              <a:ext uri="{FF2B5EF4-FFF2-40B4-BE49-F238E27FC236}">
                <a16:creationId xmlns:a16="http://schemas.microsoft.com/office/drawing/2014/main" id="{C63A8813-542E-440D-90F8-C05F526E44FF}"/>
              </a:ext>
            </a:extLst>
          </p:cNvPr>
          <p:cNvSpPr>
            <a:spLocks noGrp="1"/>
          </p:cNvSpPr>
          <p:nvPr>
            <p:ph sz="half" idx="15"/>
          </p:nvPr>
        </p:nvSpPr>
        <p:spPr/>
        <p:txBody>
          <a:bodyPr/>
          <a:lstStyle/>
          <a:p>
            <a:r>
              <a:rPr lang="en-US" sz="2400" dirty="0"/>
              <a:t>Once area has been appropriately cleaned and disinfected, it can be opened for use. </a:t>
            </a:r>
          </a:p>
          <a:p>
            <a:r>
              <a:rPr lang="en-US" sz="2400" dirty="0"/>
              <a:t>For more information see DC Health </a:t>
            </a:r>
            <a:r>
              <a:rPr lang="en-US" sz="2400" i="1" dirty="0"/>
              <a:t>Guidance on Cleaning and Disinfection for Community Facilities with Suspected or Confirmed COVID-19</a:t>
            </a:r>
            <a:r>
              <a:rPr lang="en-US" sz="2400" dirty="0"/>
              <a:t> at </a:t>
            </a:r>
            <a:r>
              <a:rPr lang="en-US" sz="2400" u="sng" dirty="0">
                <a:solidFill>
                  <a:srgbClr val="0000FF"/>
                </a:solidFill>
              </a:rPr>
              <a:t>coronavirus.dc.gov/phasetwo </a:t>
            </a:r>
          </a:p>
          <a:p>
            <a:pPr marL="0" indent="0">
              <a:buNone/>
            </a:pPr>
            <a:endParaRPr lang="en-US" sz="2400" dirty="0"/>
          </a:p>
        </p:txBody>
      </p:sp>
    </p:spTree>
    <p:custDataLst>
      <p:tags r:id="rId1"/>
    </p:custDataLst>
    <p:extLst>
      <p:ext uri="{BB962C8B-B14F-4D97-AF65-F5344CB8AC3E}">
        <p14:creationId xmlns:p14="http://schemas.microsoft.com/office/powerpoint/2010/main" val="9868845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6AC21-28C7-459C-B231-E355F42D692D}"/>
              </a:ext>
            </a:extLst>
          </p:cNvPr>
          <p:cNvSpPr>
            <a:spLocks noGrp="1"/>
          </p:cNvSpPr>
          <p:nvPr>
            <p:ph type="title"/>
          </p:nvPr>
        </p:nvSpPr>
        <p:spPr/>
        <p:txBody>
          <a:bodyPr/>
          <a:lstStyle/>
          <a:p>
            <a:r>
              <a:rPr lang="en-US" sz="3200" dirty="0"/>
              <a:t>resources </a:t>
            </a:r>
          </a:p>
        </p:txBody>
      </p:sp>
      <p:sp>
        <p:nvSpPr>
          <p:cNvPr id="5" name="Content Placeholder 4">
            <a:extLst>
              <a:ext uri="{FF2B5EF4-FFF2-40B4-BE49-F238E27FC236}">
                <a16:creationId xmlns:a16="http://schemas.microsoft.com/office/drawing/2014/main" id="{F99403DE-84E1-4CA6-A39B-9331699A1159}"/>
              </a:ext>
            </a:extLst>
          </p:cNvPr>
          <p:cNvSpPr>
            <a:spLocks noGrp="1"/>
          </p:cNvSpPr>
          <p:nvPr>
            <p:ph idx="14"/>
          </p:nvPr>
        </p:nvSpPr>
        <p:spPr>
          <a:xfrm>
            <a:off x="609599" y="1203312"/>
            <a:ext cx="11083636" cy="5066860"/>
          </a:xfrm>
        </p:spPr>
        <p:txBody>
          <a:bodyPr/>
          <a:lstStyle/>
          <a:p>
            <a:r>
              <a:rPr lang="en-US" b="1" dirty="0">
                <a:solidFill>
                  <a:srgbClr val="C00000"/>
                </a:solidFill>
              </a:rPr>
              <a:t>DC HEALTH</a:t>
            </a:r>
          </a:p>
          <a:p>
            <a:r>
              <a:rPr lang="en-US" dirty="0">
                <a:hlinkClick r:id="rId4"/>
              </a:rPr>
              <a:t>coronavirus.dc.gov/phasetwo</a:t>
            </a:r>
            <a:endParaRPr lang="en-US" b="1" dirty="0">
              <a:solidFill>
                <a:srgbClr val="C00000"/>
              </a:solidFill>
            </a:endParaRPr>
          </a:p>
          <a:p>
            <a:pPr marL="342900" indent="-342900">
              <a:buFont typeface="Arial" panose="020B0604020202020204" pitchFamily="34" charset="0"/>
              <a:buChar char="•"/>
            </a:pPr>
            <a:r>
              <a:rPr lang="en-US" dirty="0"/>
              <a:t>Guidance on Cleaning and Disinfection for Community Facilities with Suspected or Confirmed COVID-19</a:t>
            </a:r>
          </a:p>
          <a:p>
            <a:pPr marL="342900" indent="-342900">
              <a:buFont typeface="Arial" panose="020B0604020202020204" pitchFamily="34" charset="0"/>
              <a:buChar char="•"/>
            </a:pPr>
            <a:r>
              <a:rPr lang="en-US" dirty="0"/>
              <a:t>Guidance for Schools</a:t>
            </a:r>
          </a:p>
          <a:p>
            <a:pPr marL="342900" indent="-342900">
              <a:buFont typeface="Arial" panose="020B0604020202020204" pitchFamily="34" charset="0"/>
              <a:buChar char="•"/>
            </a:pPr>
            <a:r>
              <a:rPr lang="en-US" dirty="0"/>
              <a:t>Guidance for Gyms and Fitness Facilities (for athletic and gym facilities)</a:t>
            </a:r>
          </a:p>
          <a:p>
            <a:pPr marL="342900" indent="-342900">
              <a:buFont typeface="Arial" panose="020B0604020202020204" pitchFamily="34" charset="0"/>
              <a:buChar char="•"/>
            </a:pPr>
            <a:r>
              <a:rPr lang="en-US" b="1" dirty="0"/>
              <a:t>For more information about cleaning of playgrounds and outdoor areas </a:t>
            </a:r>
            <a:r>
              <a:rPr lang="en-US" dirty="0"/>
              <a:t>see Guidance for Parks and Open Spaces</a:t>
            </a:r>
          </a:p>
          <a:p>
            <a:pPr marL="342900" indent="-342900">
              <a:buFont typeface="Arial" panose="020B0604020202020204" pitchFamily="34" charset="0"/>
              <a:buChar char="•"/>
            </a:pPr>
            <a:endParaRPr lang="en-US" b="1" dirty="0">
              <a:solidFill>
                <a:srgbClr val="C00000"/>
              </a:solidFill>
            </a:endParaRPr>
          </a:p>
          <a:p>
            <a:r>
              <a:rPr lang="en-US" b="1" dirty="0">
                <a:solidFill>
                  <a:srgbClr val="C00000"/>
                </a:solidFill>
              </a:rPr>
              <a:t>CDC</a:t>
            </a:r>
            <a:endParaRPr lang="en-US" dirty="0"/>
          </a:p>
          <a:p>
            <a:r>
              <a:rPr lang="en-US" dirty="0"/>
              <a:t>Guidance for Cleaning and Disinfecting </a:t>
            </a:r>
            <a:r>
              <a:rPr lang="en-US" dirty="0">
                <a:hlinkClick r:id="rId5"/>
              </a:rPr>
              <a:t>cdc.gov/coronavirus/2019-ncov/community/cleaning-disinfecting-decision-tool.html</a:t>
            </a:r>
            <a:endParaRPr lang="en-US" dirty="0"/>
          </a:p>
          <a:p>
            <a:endParaRPr lang="en-US" b="1" dirty="0">
              <a:solidFill>
                <a:srgbClr val="C00000"/>
              </a:solidFill>
            </a:endParaRPr>
          </a:p>
          <a:p>
            <a:endParaRPr lang="en-US" dirty="0"/>
          </a:p>
        </p:txBody>
      </p:sp>
    </p:spTree>
    <p:custDataLst>
      <p:tags r:id="rId1"/>
    </p:custDataLst>
    <p:extLst>
      <p:ext uri="{BB962C8B-B14F-4D97-AF65-F5344CB8AC3E}">
        <p14:creationId xmlns:p14="http://schemas.microsoft.com/office/powerpoint/2010/main" val="6179416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6AC21-28C7-459C-B231-E355F42D692D}"/>
              </a:ext>
            </a:extLst>
          </p:cNvPr>
          <p:cNvSpPr>
            <a:spLocks noGrp="1"/>
          </p:cNvSpPr>
          <p:nvPr>
            <p:ph type="title"/>
          </p:nvPr>
        </p:nvSpPr>
        <p:spPr/>
        <p:txBody>
          <a:bodyPr/>
          <a:lstStyle/>
          <a:p>
            <a:r>
              <a:rPr lang="en-US" sz="3200" dirty="0"/>
              <a:t>resources </a:t>
            </a:r>
          </a:p>
        </p:txBody>
      </p:sp>
      <p:sp>
        <p:nvSpPr>
          <p:cNvPr id="5" name="Content Placeholder 4">
            <a:extLst>
              <a:ext uri="{FF2B5EF4-FFF2-40B4-BE49-F238E27FC236}">
                <a16:creationId xmlns:a16="http://schemas.microsoft.com/office/drawing/2014/main" id="{F99403DE-84E1-4CA6-A39B-9331699A1159}"/>
              </a:ext>
            </a:extLst>
          </p:cNvPr>
          <p:cNvSpPr>
            <a:spLocks noGrp="1"/>
          </p:cNvSpPr>
          <p:nvPr>
            <p:ph idx="14"/>
          </p:nvPr>
        </p:nvSpPr>
        <p:spPr>
          <a:xfrm>
            <a:off x="609600" y="1037057"/>
            <a:ext cx="11083636" cy="5185613"/>
          </a:xfrm>
        </p:spPr>
        <p:txBody>
          <a:bodyPr/>
          <a:lstStyle/>
          <a:p>
            <a:r>
              <a:rPr lang="en-US" b="1" dirty="0">
                <a:solidFill>
                  <a:srgbClr val="C00000"/>
                </a:solidFill>
              </a:rPr>
              <a:t>CDC</a:t>
            </a:r>
          </a:p>
          <a:p>
            <a:r>
              <a:rPr lang="en-US" dirty="0"/>
              <a:t>Cleaning and Disinfecting your Facility </a:t>
            </a:r>
            <a:r>
              <a:rPr lang="en-US" dirty="0">
                <a:hlinkClick r:id="rId4"/>
              </a:rPr>
              <a:t>cdc.gov/coronavirus/2019-ncov/community/disinfecting-building-facility.html?CDC_AA_refVal=https%3A%2F%2Fwww.cdc.gov%2Fcoronavirus%2F2019-ncov%2Fprepare%2Fdisinfecting-building-facility.html</a:t>
            </a:r>
            <a:endParaRPr lang="en-US" dirty="0"/>
          </a:p>
          <a:p>
            <a:pPr>
              <a:buSzPct val="75000"/>
            </a:pPr>
            <a:endParaRPr lang="en-US" dirty="0"/>
          </a:p>
          <a:p>
            <a:pPr>
              <a:buSzPct val="75000"/>
            </a:pPr>
            <a:r>
              <a:rPr lang="en-US" dirty="0"/>
              <a:t>Reopening Guidance for Cleaning and Disinfecting Public Spaces, Workplaces, Businesses, Schools, and Homes </a:t>
            </a:r>
            <a:r>
              <a:rPr lang="en-US" u="sng" dirty="0">
                <a:hlinkClick r:id="rId5"/>
              </a:rPr>
              <a:t>cdc.gov/coronavirus/2019-ncov/community/reopen-guidance.html</a:t>
            </a:r>
            <a:endParaRPr lang="en-US" u="sng" dirty="0"/>
          </a:p>
          <a:p>
            <a:pPr>
              <a:buSzPct val="75000"/>
            </a:pPr>
            <a:endParaRPr lang="en-US" u="sng" dirty="0"/>
          </a:p>
          <a:p>
            <a:pPr>
              <a:buSzPct val="75000"/>
            </a:pPr>
            <a:r>
              <a:rPr lang="en-US" dirty="0"/>
              <a:t>Strategies for Protecting K-12 School Staff from COVID-19 </a:t>
            </a:r>
            <a:r>
              <a:rPr lang="en-US" dirty="0">
                <a:hlinkClick r:id="rId6"/>
              </a:rPr>
              <a:t>cdc.gov/coronavirus/2019-ncov/community/schools-childcare/k-12-staff.html</a:t>
            </a:r>
            <a:endParaRPr lang="en-US" dirty="0"/>
          </a:p>
        </p:txBody>
      </p:sp>
    </p:spTree>
    <p:custDataLst>
      <p:tags r:id="rId1"/>
    </p:custDataLst>
    <p:extLst>
      <p:ext uri="{BB962C8B-B14F-4D97-AF65-F5344CB8AC3E}">
        <p14:creationId xmlns:p14="http://schemas.microsoft.com/office/powerpoint/2010/main" val="37695922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DC7B2-3FA3-4DEB-AEAE-00A58425694A}"/>
              </a:ext>
            </a:extLst>
          </p:cNvPr>
          <p:cNvSpPr>
            <a:spLocks noGrp="1"/>
          </p:cNvSpPr>
          <p:nvPr>
            <p:ph type="title"/>
          </p:nvPr>
        </p:nvSpPr>
        <p:spPr/>
        <p:txBody>
          <a:bodyPr/>
          <a:lstStyle/>
          <a:p>
            <a:r>
              <a:rPr lang="en-US" sz="3200" dirty="0"/>
              <a:t>RESOURCES</a:t>
            </a:r>
          </a:p>
        </p:txBody>
      </p:sp>
      <p:sp>
        <p:nvSpPr>
          <p:cNvPr id="3" name="Content Placeholder 2">
            <a:extLst>
              <a:ext uri="{FF2B5EF4-FFF2-40B4-BE49-F238E27FC236}">
                <a16:creationId xmlns:a16="http://schemas.microsoft.com/office/drawing/2014/main" id="{C63A8813-542E-440D-90F8-C05F526E44FF}"/>
              </a:ext>
            </a:extLst>
          </p:cNvPr>
          <p:cNvSpPr>
            <a:spLocks noGrp="1"/>
          </p:cNvSpPr>
          <p:nvPr>
            <p:ph sz="half" idx="15"/>
          </p:nvPr>
        </p:nvSpPr>
        <p:spPr>
          <a:xfrm>
            <a:off x="609600" y="1049162"/>
            <a:ext cx="10972800" cy="5274155"/>
          </a:xfrm>
        </p:spPr>
        <p:txBody>
          <a:bodyPr/>
          <a:lstStyle/>
          <a:p>
            <a:pPr marL="0" indent="0">
              <a:buNone/>
            </a:pPr>
            <a:r>
              <a:rPr lang="en-US" sz="2400" b="1" dirty="0">
                <a:solidFill>
                  <a:srgbClr val="C00000"/>
                </a:solidFill>
              </a:rPr>
              <a:t>EPA</a:t>
            </a:r>
            <a:endParaRPr lang="en-US" sz="2400" dirty="0">
              <a:solidFill>
                <a:schemeClr val="tx1"/>
              </a:solidFill>
            </a:endParaRPr>
          </a:p>
          <a:p>
            <a:pPr marL="0" indent="0">
              <a:buNone/>
            </a:pPr>
            <a:r>
              <a:rPr lang="en-US" sz="2400" dirty="0">
                <a:solidFill>
                  <a:schemeClr val="tx1"/>
                </a:solidFill>
              </a:rPr>
              <a:t>For information about disinfectants that are effective against the virus that causes COVID-19, see the United States Environmental Protection Agency (EPA) website: </a:t>
            </a:r>
            <a:r>
              <a:rPr lang="en-US" sz="2400" dirty="0">
                <a:hlinkClick r:id="rId3"/>
              </a:rPr>
              <a:t>epa.gov/pesticide-registration/list-n-disinfectants-use-against-sars-cov-2-covid-19</a:t>
            </a:r>
            <a:endParaRPr lang="en-US" sz="2400" dirty="0"/>
          </a:p>
          <a:p>
            <a:pPr marL="0" indent="0">
              <a:buNone/>
            </a:pPr>
            <a:endParaRPr lang="en-US" sz="2400" dirty="0">
              <a:solidFill>
                <a:schemeClr val="tx1"/>
              </a:solidFill>
            </a:endParaRPr>
          </a:p>
          <a:p>
            <a:pPr marL="0" indent="0">
              <a:buNone/>
            </a:pPr>
            <a:r>
              <a:rPr lang="en-US" sz="2400" dirty="0"/>
              <a:t>See </a:t>
            </a:r>
            <a:r>
              <a:rPr lang="en-US" sz="2400" dirty="0">
                <a:solidFill>
                  <a:schemeClr val="tx1"/>
                </a:solidFill>
              </a:rPr>
              <a:t>EPA’s 6 Steps for Safe and Effective Disinfectant Use </a:t>
            </a:r>
            <a:r>
              <a:rPr lang="en-US" sz="2400" dirty="0">
                <a:hlinkClick r:id="rId4"/>
              </a:rPr>
              <a:t>epa.gov/pesticide-registration/six-steps-safe-effective-disinfectant-use</a:t>
            </a:r>
            <a:endParaRPr lang="en-US" sz="2400" dirty="0"/>
          </a:p>
          <a:p>
            <a:pPr marL="0" indent="0">
              <a:buNone/>
            </a:pPr>
            <a:endParaRPr lang="en-US" sz="2400" b="1" dirty="0">
              <a:solidFill>
                <a:srgbClr val="C00000"/>
              </a:solidFill>
            </a:endParaRPr>
          </a:p>
          <a:p>
            <a:pPr marL="0" indent="0">
              <a:buNone/>
            </a:pPr>
            <a:endParaRPr lang="en-US" sz="2400" dirty="0">
              <a:solidFill>
                <a:schemeClr val="tx1"/>
              </a:solidFill>
            </a:endParaRPr>
          </a:p>
          <a:p>
            <a:pPr marL="0" indent="0">
              <a:buNone/>
            </a:pPr>
            <a:endParaRPr lang="en-US" b="1" dirty="0"/>
          </a:p>
          <a:p>
            <a:pPr marL="0" indent="0">
              <a:buNone/>
            </a:pPr>
            <a:endParaRPr lang="en-US" dirty="0"/>
          </a:p>
          <a:p>
            <a:pPr marL="0" indent="0">
              <a:buNone/>
            </a:pPr>
            <a:endParaRPr lang="en-US" dirty="0"/>
          </a:p>
          <a:p>
            <a:pPr marL="0" indent="0">
              <a:buNone/>
            </a:pPr>
            <a:endParaRPr lang="en-US" dirty="0"/>
          </a:p>
        </p:txBody>
      </p:sp>
    </p:spTree>
    <p:custDataLst>
      <p:tags r:id="rId1"/>
    </p:custDataLst>
    <p:extLst>
      <p:ext uri="{BB962C8B-B14F-4D97-AF65-F5344CB8AC3E}">
        <p14:creationId xmlns:p14="http://schemas.microsoft.com/office/powerpoint/2010/main" val="3913454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0955" y="557005"/>
            <a:ext cx="10972800" cy="774523"/>
          </a:xfrm>
        </p:spPr>
        <p:txBody>
          <a:bodyPr>
            <a:normAutofit fontScale="90000"/>
          </a:bodyPr>
          <a:lstStyle/>
          <a:p>
            <a:pPr algn="ctr"/>
            <a:r>
              <a:rPr lang="en-US" dirty="0"/>
              <a:t>Questions?</a:t>
            </a:r>
          </a:p>
        </p:txBody>
      </p:sp>
      <p:sp>
        <p:nvSpPr>
          <p:cNvPr id="6" name="Content Placeholder 2"/>
          <p:cNvSpPr>
            <a:spLocks noGrp="1"/>
          </p:cNvSpPr>
          <p:nvPr>
            <p:ph idx="1" hasCustomPrompt="1"/>
          </p:nvPr>
        </p:nvSpPr>
        <p:spPr>
          <a:xfrm>
            <a:off x="512310" y="2051469"/>
            <a:ext cx="4027823" cy="2029225"/>
          </a:xfrm>
        </p:spPr>
        <p:txBody>
          <a:bodyPr/>
          <a:lstStyle>
            <a:lvl1pPr marL="0" indent="0" algn="ctr">
              <a:buNone/>
              <a:defRPr baseline="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endParaRPr lang="en-US" dirty="0"/>
          </a:p>
          <a:p>
            <a:pPr lvl="0"/>
            <a:endParaRPr lang="en-US" dirty="0"/>
          </a:p>
          <a:p>
            <a:pPr lvl="0"/>
            <a:endParaRPr lang="en-US" dirty="0">
              <a:solidFill>
                <a:srgbClr val="C00000"/>
              </a:solidFill>
            </a:endParaRPr>
          </a:p>
          <a:p>
            <a:pPr lvl="0"/>
            <a:r>
              <a:rPr lang="en-US" dirty="0"/>
              <a:t>Follow us on social media:</a:t>
            </a:r>
          </a:p>
        </p:txBody>
      </p:sp>
      <p:pic>
        <p:nvPicPr>
          <p:cNvPr id="8" name="Picture 7"/>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1143494" y="3932789"/>
            <a:ext cx="645615" cy="669423"/>
          </a:xfrm>
          <a:prstGeom prst="rect">
            <a:avLst/>
          </a:prstGeom>
        </p:spPr>
      </p:pic>
      <p:sp>
        <p:nvSpPr>
          <p:cNvPr id="9" name="Content Placeholder 2"/>
          <p:cNvSpPr>
            <a:spLocks noGrp="1"/>
          </p:cNvSpPr>
          <p:nvPr>
            <p:ph idx="4294967295" hasCustomPrompt="1"/>
          </p:nvPr>
        </p:nvSpPr>
        <p:spPr>
          <a:xfrm>
            <a:off x="1802339" y="4030895"/>
            <a:ext cx="2342067" cy="466596"/>
          </a:xfrm>
          <a:prstGeom prst="rect">
            <a:avLst/>
          </a:prstGeom>
        </p:spPr>
        <p:txBody>
          <a:bodyPr>
            <a:normAutofit/>
          </a:bodyPr>
          <a:lstStyle>
            <a:lvl1pPr marL="0" indent="0" algn="l">
              <a:buNone/>
              <a:defRPr baseline="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sz="2400" dirty="0">
                <a:latin typeface="Arial" panose="020B0604020202020204" pitchFamily="34" charset="0"/>
                <a:cs typeface="Arial" panose="020B0604020202020204" pitchFamily="34" charset="0"/>
              </a:rPr>
              <a:t>@_DCHealth</a:t>
            </a:r>
          </a:p>
          <a:p>
            <a:pPr lvl="0"/>
            <a:endParaRPr lang="en-US" dirty="0"/>
          </a:p>
        </p:txBody>
      </p:sp>
      <p:pic>
        <p:nvPicPr>
          <p:cNvPr id="10" name="Picture 9"/>
          <p:cNvPicPr>
            <a:picLocks noChangeAspect="1"/>
          </p:cNvPicPr>
          <p:nvPr/>
        </p:nvPicPr>
        <p:blipFill rotWithShape="1">
          <a:blip r:embed="rId5">
            <a:extLst>
              <a:ext uri="{28A0092B-C50C-407E-A947-70E740481C1C}">
                <a14:useLocalDpi xmlns:a14="http://schemas.microsoft.com/office/drawing/2010/main" val="0"/>
              </a:ext>
            </a:extLst>
          </a:blip>
          <a:srcRect r="-3"/>
          <a:stretch/>
        </p:blipFill>
        <p:spPr>
          <a:xfrm>
            <a:off x="1098382" y="4745545"/>
            <a:ext cx="680993" cy="699521"/>
          </a:xfrm>
          <a:prstGeom prst="rect">
            <a:avLst/>
          </a:prstGeom>
        </p:spPr>
      </p:pic>
      <p:sp>
        <p:nvSpPr>
          <p:cNvPr id="11" name="Content Placeholder 2"/>
          <p:cNvSpPr>
            <a:spLocks noGrp="1"/>
          </p:cNvSpPr>
          <p:nvPr>
            <p:ph idx="4294967295" hasCustomPrompt="1"/>
          </p:nvPr>
        </p:nvSpPr>
        <p:spPr>
          <a:xfrm>
            <a:off x="1802339" y="4862007"/>
            <a:ext cx="1940851" cy="466596"/>
          </a:xfrm>
          <a:prstGeom prst="rect">
            <a:avLst/>
          </a:prstGeom>
        </p:spPr>
        <p:txBody>
          <a:bodyPr>
            <a:normAutofit/>
          </a:bodyPr>
          <a:lstStyle>
            <a:lvl1pPr marL="0" indent="0" algn="l">
              <a:buNone/>
              <a:defRPr baseline="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sz="2400" dirty="0">
                <a:latin typeface="Arial" panose="020B0604020202020204" pitchFamily="34" charset="0"/>
                <a:cs typeface="Arial" panose="020B0604020202020204" pitchFamily="34" charset="0"/>
              </a:rPr>
              <a:t>DC Health</a:t>
            </a:r>
          </a:p>
          <a:p>
            <a:pPr lvl="0"/>
            <a:endParaRPr lang="en-US" dirty="0"/>
          </a:p>
        </p:txBody>
      </p:sp>
      <p:pic>
        <p:nvPicPr>
          <p:cNvPr id="14" name="Picture 13"/>
          <p:cNvPicPr>
            <a:picLocks noChangeAspect="1"/>
          </p:cNvPicPr>
          <p:nvPr/>
        </p:nvPicPr>
        <p:blipFill rotWithShape="1">
          <a:blip r:embed="rId6">
            <a:extLst>
              <a:ext uri="{28A0092B-C50C-407E-A947-70E740481C1C}">
                <a14:useLocalDpi xmlns:a14="http://schemas.microsoft.com/office/drawing/2010/main" val="0"/>
              </a:ext>
            </a:extLst>
          </a:blip>
          <a:srcRect/>
          <a:stretch/>
        </p:blipFill>
        <p:spPr>
          <a:xfrm>
            <a:off x="1093442" y="5588401"/>
            <a:ext cx="730815" cy="728401"/>
          </a:xfrm>
          <a:prstGeom prst="rect">
            <a:avLst/>
          </a:prstGeom>
        </p:spPr>
      </p:pic>
      <p:sp>
        <p:nvSpPr>
          <p:cNvPr id="16" name="Content Placeholder 2"/>
          <p:cNvSpPr>
            <a:spLocks noGrp="1"/>
          </p:cNvSpPr>
          <p:nvPr>
            <p:ph idx="4294967295" hasCustomPrompt="1"/>
          </p:nvPr>
        </p:nvSpPr>
        <p:spPr>
          <a:xfrm>
            <a:off x="1824257" y="5638633"/>
            <a:ext cx="1632939" cy="466596"/>
          </a:xfrm>
          <a:prstGeom prst="rect">
            <a:avLst/>
          </a:prstGeom>
        </p:spPr>
        <p:txBody>
          <a:bodyPr>
            <a:normAutofit/>
          </a:bodyPr>
          <a:lstStyle>
            <a:lvl1pPr marL="0" indent="0" algn="l">
              <a:buNone/>
              <a:defRPr baseline="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sz="2400" dirty="0">
                <a:latin typeface="Arial" panose="020B0604020202020204" pitchFamily="34" charset="0"/>
                <a:cs typeface="Arial" panose="020B0604020202020204" pitchFamily="34" charset="0"/>
              </a:rPr>
              <a:t>dchealth</a:t>
            </a:r>
          </a:p>
          <a:p>
            <a:pPr lvl="0"/>
            <a:endParaRPr lang="en-US" dirty="0"/>
          </a:p>
        </p:txBody>
      </p:sp>
      <p:sp>
        <p:nvSpPr>
          <p:cNvPr id="12" name="Content Placeholder 2"/>
          <p:cNvSpPr>
            <a:spLocks noGrp="1"/>
          </p:cNvSpPr>
          <p:nvPr>
            <p:ph idx="1" hasCustomPrompt="1"/>
          </p:nvPr>
        </p:nvSpPr>
        <p:spPr>
          <a:xfrm>
            <a:off x="1018155" y="1523736"/>
            <a:ext cx="10515600" cy="1603187"/>
          </a:xfrm>
        </p:spPr>
        <p:txBody>
          <a:bodyPr>
            <a:normAutofit fontScale="92500" lnSpcReduction="10000"/>
          </a:bodyPr>
          <a:lstStyle>
            <a:lvl1pPr marL="0" indent="0" algn="ctr">
              <a:buNone/>
              <a:defRPr baseline="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Keep current on all the DC Health Guidance and Resources for COVID-19:</a:t>
            </a:r>
          </a:p>
          <a:p>
            <a:pPr lvl="0"/>
            <a:r>
              <a:rPr lang="en-US" dirty="0">
                <a:hlinkClick r:id="rId7"/>
              </a:rPr>
              <a:t>coronavirus.dc.gov</a:t>
            </a:r>
            <a:endParaRPr lang="en-US" dirty="0"/>
          </a:p>
          <a:p>
            <a:pPr lvl="0"/>
            <a:r>
              <a:rPr lang="en-US" dirty="0"/>
              <a:t>Phase Two Resources and Guidance</a:t>
            </a:r>
          </a:p>
          <a:p>
            <a:pPr lvl="0"/>
            <a:r>
              <a:rPr lang="en-US" dirty="0">
                <a:hlinkClick r:id="rId8"/>
              </a:rPr>
              <a:t>coronavirus.dc.gov/phasetwo</a:t>
            </a:r>
            <a:endParaRPr lang="en-US" dirty="0"/>
          </a:p>
        </p:txBody>
      </p:sp>
      <p:sp>
        <p:nvSpPr>
          <p:cNvPr id="13" name="Content Placeholder 2"/>
          <p:cNvSpPr>
            <a:spLocks noGrp="1"/>
          </p:cNvSpPr>
          <p:nvPr>
            <p:ph idx="1" hasCustomPrompt="1"/>
          </p:nvPr>
        </p:nvSpPr>
        <p:spPr>
          <a:xfrm>
            <a:off x="6047355" y="2051215"/>
            <a:ext cx="4027823" cy="2029225"/>
          </a:xfrm>
        </p:spPr>
        <p:txBody>
          <a:bodyPr/>
          <a:lstStyle>
            <a:lvl1pPr marL="0" indent="0" algn="ctr">
              <a:buNone/>
              <a:defRPr baseline="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endParaRPr lang="en-US" dirty="0"/>
          </a:p>
          <a:p>
            <a:pPr lvl="0"/>
            <a:endParaRPr lang="en-US" dirty="0"/>
          </a:p>
          <a:p>
            <a:pPr lvl="0"/>
            <a:endParaRPr lang="en-US" dirty="0">
              <a:solidFill>
                <a:srgbClr val="C00000"/>
              </a:solidFill>
            </a:endParaRPr>
          </a:p>
          <a:p>
            <a:pPr lvl="0"/>
            <a:r>
              <a:rPr lang="en-US" dirty="0"/>
              <a:t>Reach out to us:</a:t>
            </a:r>
          </a:p>
        </p:txBody>
      </p:sp>
      <p:sp>
        <p:nvSpPr>
          <p:cNvPr id="17" name="Content Placeholder 2">
            <a:extLst>
              <a:ext uri="{FF2B5EF4-FFF2-40B4-BE49-F238E27FC236}">
                <a16:creationId xmlns:a16="http://schemas.microsoft.com/office/drawing/2014/main" id="{9588EEEA-D780-4809-9690-11E6053ED7D4}"/>
              </a:ext>
            </a:extLst>
          </p:cNvPr>
          <p:cNvSpPr txBox="1">
            <a:spLocks/>
          </p:cNvSpPr>
          <p:nvPr/>
        </p:nvSpPr>
        <p:spPr>
          <a:xfrm>
            <a:off x="7512394" y="3919272"/>
            <a:ext cx="3849289" cy="466596"/>
          </a:xfrm>
          <a:prstGeom prst="rect">
            <a:avLst/>
          </a:prstGeom>
        </p:spPr>
        <p:txBody>
          <a:bodyPr>
            <a:normAutofit/>
          </a:bodyPr>
          <a:lstStyle>
            <a:lvl1pPr marL="0" indent="0" algn="l" defTabSz="457200" rtl="0" eaLnBrk="1" latinLnBrk="0" hangingPunct="1">
              <a:spcBef>
                <a:spcPct val="20000"/>
              </a:spcBef>
              <a:buFont typeface="Arial"/>
              <a:buNone/>
              <a:defRPr sz="3200" kern="1200" baseline="0">
                <a:solidFill>
                  <a:schemeClr val="tx1"/>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latin typeface="Arial" panose="020B0604020202020204" pitchFamily="34" charset="0"/>
                <a:cs typeface="Arial" panose="020B0604020202020204" pitchFamily="34" charset="0"/>
                <a:hlinkClick r:id="rId9"/>
              </a:rPr>
              <a:t>Coronavirus@dc.gov</a:t>
            </a:r>
            <a:r>
              <a:rPr lang="en-US" sz="2400" dirty="0">
                <a:latin typeface="Arial" panose="020B0604020202020204" pitchFamily="34" charset="0"/>
                <a:cs typeface="Arial" panose="020B0604020202020204" pitchFamily="34" charset="0"/>
              </a:rPr>
              <a:t> </a:t>
            </a:r>
          </a:p>
          <a:p>
            <a:endParaRPr lang="en-US" sz="4267" dirty="0"/>
          </a:p>
        </p:txBody>
      </p:sp>
    </p:spTree>
    <p:custDataLst>
      <p:tags r:id="rId1"/>
    </p:custDataLst>
    <p:extLst>
      <p:ext uri="{BB962C8B-B14F-4D97-AF65-F5344CB8AC3E}">
        <p14:creationId xmlns:p14="http://schemas.microsoft.com/office/powerpoint/2010/main" val="1894370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0C7C3-7405-47D0-9D06-67E34C625A91}"/>
              </a:ext>
            </a:extLst>
          </p:cNvPr>
          <p:cNvSpPr>
            <a:spLocks noGrp="1"/>
          </p:cNvSpPr>
          <p:nvPr>
            <p:ph type="title"/>
          </p:nvPr>
        </p:nvSpPr>
        <p:spPr/>
        <p:txBody>
          <a:bodyPr/>
          <a:lstStyle/>
          <a:p>
            <a:r>
              <a:rPr lang="en-US" sz="4000" dirty="0"/>
              <a:t>COVID-19: How It Spreads</a:t>
            </a:r>
          </a:p>
        </p:txBody>
      </p:sp>
      <p:sp>
        <p:nvSpPr>
          <p:cNvPr id="3" name="Content Placeholder 2">
            <a:extLst>
              <a:ext uri="{FF2B5EF4-FFF2-40B4-BE49-F238E27FC236}">
                <a16:creationId xmlns:a16="http://schemas.microsoft.com/office/drawing/2014/main" id="{745B39D9-59EC-43B4-A9E9-24FD5204ACB4}"/>
              </a:ext>
            </a:extLst>
          </p:cNvPr>
          <p:cNvSpPr>
            <a:spLocks noGrp="1"/>
          </p:cNvSpPr>
          <p:nvPr>
            <p:ph idx="1"/>
          </p:nvPr>
        </p:nvSpPr>
        <p:spPr>
          <a:xfrm>
            <a:off x="281127" y="1519843"/>
            <a:ext cx="10972800" cy="4643451"/>
          </a:xfrm>
        </p:spPr>
        <p:txBody>
          <a:bodyPr>
            <a:normAutofit fontScale="92500"/>
          </a:bodyPr>
          <a:lstStyle/>
          <a:p>
            <a:pPr>
              <a:buClr>
                <a:srgbClr val="C00000"/>
              </a:buClr>
              <a:buFont typeface="Arial" panose="020B0604020202020204" pitchFamily="34" charset="0"/>
              <a:buChar char="•"/>
            </a:pPr>
            <a:r>
              <a:rPr lang="en-US" dirty="0">
                <a:solidFill>
                  <a:srgbClr val="0E0F10"/>
                </a:solidFill>
                <a:latin typeface="Arial" panose="020B0604020202020204" pitchFamily="34" charset="0"/>
                <a:cs typeface="Arial" panose="020B0604020202020204" pitchFamily="34" charset="0"/>
              </a:rPr>
              <a:t>COVID-19 is primarily a respiratory illness (affects</a:t>
            </a:r>
            <a:r>
              <a:rPr lang="en-US" b="1" dirty="0">
                <a:solidFill>
                  <a:srgbClr val="0E0F10"/>
                </a:solidFill>
                <a:latin typeface="Arial" panose="020B0604020202020204" pitchFamily="34" charset="0"/>
                <a:cs typeface="Arial" panose="020B0604020202020204" pitchFamily="34" charset="0"/>
              </a:rPr>
              <a:t> lungs </a:t>
            </a:r>
            <a:r>
              <a:rPr lang="en-US" dirty="0">
                <a:solidFill>
                  <a:srgbClr val="0E0F10"/>
                </a:solidFill>
                <a:latin typeface="Arial" panose="020B0604020202020204" pitchFamily="34" charset="0"/>
                <a:cs typeface="Arial" panose="020B0604020202020204" pitchFamily="34" charset="0"/>
              </a:rPr>
              <a:t>and</a:t>
            </a:r>
            <a:r>
              <a:rPr lang="en-US" b="1" dirty="0">
                <a:solidFill>
                  <a:srgbClr val="0E0F10"/>
                </a:solidFill>
                <a:latin typeface="Arial" panose="020B0604020202020204" pitchFamily="34" charset="0"/>
                <a:cs typeface="Arial" panose="020B0604020202020204" pitchFamily="34" charset="0"/>
              </a:rPr>
              <a:t> breathing passages)</a:t>
            </a:r>
          </a:p>
          <a:p>
            <a:pPr>
              <a:buClr>
                <a:srgbClr val="C00000"/>
              </a:buClr>
              <a:buFont typeface="Arial" panose="020B0604020202020204" pitchFamily="34" charset="0"/>
              <a:buChar char="•"/>
            </a:pPr>
            <a:endParaRPr lang="en-US" dirty="0">
              <a:solidFill>
                <a:srgbClr val="0E0F10"/>
              </a:solidFill>
              <a:latin typeface="Arial" panose="020B0604020202020204" pitchFamily="34" charset="0"/>
              <a:cs typeface="Arial" panose="020B0604020202020204" pitchFamily="34" charset="0"/>
            </a:endParaRPr>
          </a:p>
          <a:p>
            <a:pPr>
              <a:buClr>
                <a:srgbClr val="C00000"/>
              </a:buClr>
              <a:buFont typeface="Arial" panose="020B0604020202020204" pitchFamily="34" charset="0"/>
              <a:buChar char="•"/>
            </a:pPr>
            <a:r>
              <a:rPr lang="en-US" dirty="0">
                <a:solidFill>
                  <a:srgbClr val="0E0F10"/>
                </a:solidFill>
                <a:latin typeface="Arial" panose="020B0604020202020204" pitchFamily="34" charset="0"/>
                <a:cs typeface="Arial" panose="020B0604020202020204" pitchFamily="34" charset="0"/>
              </a:rPr>
              <a:t>The virus is thought to spread mainly from </a:t>
            </a:r>
            <a:r>
              <a:rPr lang="en-US" b="1" dirty="0">
                <a:solidFill>
                  <a:srgbClr val="0E0F10"/>
                </a:solidFill>
                <a:latin typeface="Arial" panose="020B0604020202020204" pitchFamily="34" charset="0"/>
                <a:cs typeface="Arial" panose="020B0604020202020204" pitchFamily="34" charset="0"/>
              </a:rPr>
              <a:t>person-to-person</a:t>
            </a:r>
          </a:p>
          <a:p>
            <a:pPr lvl="1">
              <a:buClr>
                <a:srgbClr val="C00000"/>
              </a:buClr>
            </a:pPr>
            <a:r>
              <a:rPr lang="en-US" dirty="0">
                <a:latin typeface="Arial" panose="020B0604020202020204" pitchFamily="34" charset="0"/>
                <a:cs typeface="Arial" panose="020B0604020202020204" pitchFamily="34" charset="0"/>
              </a:rPr>
              <a:t>Between people </a:t>
            </a:r>
            <a:r>
              <a:rPr lang="en-US" b="1" dirty="0">
                <a:latin typeface="Arial" panose="020B0604020202020204" pitchFamily="34" charset="0"/>
                <a:cs typeface="Arial" panose="020B0604020202020204" pitchFamily="34" charset="0"/>
              </a:rPr>
              <a:t>in close contact </a:t>
            </a:r>
            <a:r>
              <a:rPr lang="en-US" dirty="0">
                <a:latin typeface="Arial" panose="020B0604020202020204" pitchFamily="34" charset="0"/>
                <a:cs typeface="Arial" panose="020B0604020202020204" pitchFamily="34" charset="0"/>
              </a:rPr>
              <a:t>with one another</a:t>
            </a:r>
          </a:p>
          <a:p>
            <a:pPr lvl="2">
              <a:buClr>
                <a:srgbClr val="C00000"/>
              </a:buClr>
            </a:pPr>
            <a:r>
              <a:rPr lang="en-US" dirty="0">
                <a:latin typeface="Arial" panose="020B0604020202020204" pitchFamily="34" charset="0"/>
                <a:cs typeface="Arial" panose="020B0604020202020204" pitchFamily="34" charset="0"/>
              </a:rPr>
              <a:t>Close contact means being within 6 feet of someone for a total of 15 minutes over a 24 hours period</a:t>
            </a:r>
          </a:p>
          <a:p>
            <a:pPr lvl="1">
              <a:buClr>
                <a:srgbClr val="C00000"/>
              </a:buClr>
            </a:pPr>
            <a:r>
              <a:rPr lang="en-US" dirty="0">
                <a:latin typeface="Arial" panose="020B0604020202020204" pitchFamily="34" charset="0"/>
                <a:cs typeface="Arial" panose="020B0604020202020204" pitchFamily="34" charset="0"/>
              </a:rPr>
              <a:t>Through respiratory droplets when an infected person coughs, sneezes, or talks</a:t>
            </a:r>
          </a:p>
          <a:p>
            <a:pPr lvl="1">
              <a:buClr>
                <a:srgbClr val="C00000"/>
              </a:buClr>
            </a:pPr>
            <a:r>
              <a:rPr lang="en-US" dirty="0"/>
              <a:t>People can spread COVID-19 starting </a:t>
            </a:r>
            <a:r>
              <a:rPr lang="en-US" b="1" dirty="0"/>
              <a:t>2 days before symptoms start.</a:t>
            </a:r>
          </a:p>
          <a:p>
            <a:pPr lvl="1">
              <a:buClr>
                <a:srgbClr val="C00000"/>
              </a:buClr>
            </a:pPr>
            <a:r>
              <a:rPr lang="en-US" b="1" dirty="0"/>
              <a:t>People who are infected with the virus that causes COVID-19 can spread the infection even if they don’t have symptoms. </a:t>
            </a:r>
          </a:p>
          <a:p>
            <a:pPr>
              <a:buClr>
                <a:srgbClr val="C00000"/>
              </a:buClr>
              <a:buFont typeface="Arial" panose="020B0604020202020204" pitchFamily="34" charset="0"/>
              <a:buChar char="•"/>
            </a:pPr>
            <a:endParaRPr lang="en-US" sz="2500" b="1" dirty="0">
              <a:solidFill>
                <a:srgbClr val="0E0F10"/>
              </a:solidFill>
              <a:latin typeface="Arial" panose="020B0604020202020204" pitchFamily="34" charset="0"/>
              <a:cs typeface="Arial" panose="020B0604020202020204" pitchFamily="34" charset="0"/>
            </a:endParaRPr>
          </a:p>
          <a:p>
            <a:pPr marL="975336" lvl="1" indent="0">
              <a:spcBef>
                <a:spcPts val="0"/>
              </a:spcBef>
              <a:spcAft>
                <a:spcPts val="1067"/>
              </a:spcAft>
              <a:buClr>
                <a:srgbClr val="C00000"/>
              </a:buClr>
              <a:buSzPct val="100000"/>
              <a:buNone/>
            </a:pPr>
            <a:endParaRPr lang="en-US" dirty="0">
              <a:solidFill>
                <a:srgbClr val="0E0F10"/>
              </a:solidFill>
            </a:endParaRPr>
          </a:p>
        </p:txBody>
      </p:sp>
    </p:spTree>
    <p:custDataLst>
      <p:tags r:id="rId1"/>
    </p:custDataLst>
    <p:extLst>
      <p:ext uri="{BB962C8B-B14F-4D97-AF65-F5344CB8AC3E}">
        <p14:creationId xmlns:p14="http://schemas.microsoft.com/office/powerpoint/2010/main" val="3221529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0C7C3-7405-47D0-9D06-67E34C625A91}"/>
              </a:ext>
            </a:extLst>
          </p:cNvPr>
          <p:cNvSpPr>
            <a:spLocks noGrp="1"/>
          </p:cNvSpPr>
          <p:nvPr>
            <p:ph type="title"/>
          </p:nvPr>
        </p:nvSpPr>
        <p:spPr/>
        <p:txBody>
          <a:bodyPr/>
          <a:lstStyle/>
          <a:p>
            <a:r>
              <a:rPr lang="en-US" sz="4000" dirty="0"/>
              <a:t>COVID-19: How It Spreads</a:t>
            </a:r>
          </a:p>
        </p:txBody>
      </p:sp>
      <p:sp>
        <p:nvSpPr>
          <p:cNvPr id="3" name="Content Placeholder 2">
            <a:extLst>
              <a:ext uri="{FF2B5EF4-FFF2-40B4-BE49-F238E27FC236}">
                <a16:creationId xmlns:a16="http://schemas.microsoft.com/office/drawing/2014/main" id="{745B39D9-59EC-43B4-A9E9-24FD5204ACB4}"/>
              </a:ext>
            </a:extLst>
          </p:cNvPr>
          <p:cNvSpPr>
            <a:spLocks noGrp="1"/>
          </p:cNvSpPr>
          <p:nvPr>
            <p:ph idx="1"/>
          </p:nvPr>
        </p:nvSpPr>
        <p:spPr>
          <a:xfrm>
            <a:off x="281127" y="1519843"/>
            <a:ext cx="10972800" cy="4643451"/>
          </a:xfrm>
        </p:spPr>
        <p:txBody>
          <a:bodyPr>
            <a:normAutofit/>
          </a:bodyPr>
          <a:lstStyle/>
          <a:p>
            <a:pPr>
              <a:buClr>
                <a:srgbClr val="C00000"/>
              </a:buClr>
              <a:buFont typeface="Arial" panose="020B0604020202020204" pitchFamily="34" charset="0"/>
              <a:buChar char="•"/>
            </a:pPr>
            <a:r>
              <a:rPr lang="en-US" dirty="0">
                <a:latin typeface="Arial" panose="020B0604020202020204" pitchFamily="34" charset="0"/>
                <a:cs typeface="Arial" panose="020B0604020202020204" pitchFamily="34" charset="0"/>
              </a:rPr>
              <a:t>It may be possible to get COVID-19 by touching surfaces or objects that the virus is on and then touching your mouth, nose, or eyes</a:t>
            </a:r>
          </a:p>
          <a:p>
            <a:pPr>
              <a:buClr>
                <a:srgbClr val="C00000"/>
              </a:buClr>
              <a:buFont typeface="Arial" panose="020B0604020202020204" pitchFamily="34" charset="0"/>
              <a:buChar char="•"/>
            </a:pPr>
            <a:r>
              <a:rPr lang="en-US" dirty="0">
                <a:latin typeface="Arial" panose="020B0604020202020204" pitchFamily="34" charset="0"/>
                <a:cs typeface="Arial" panose="020B0604020202020204" pitchFamily="34" charset="0"/>
              </a:rPr>
              <a:t>It also may also be possible to get COVID-19 from airborne spread</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particularly in enclosed, poorly ventilated indoor spaces where there are activities which produce more respiratory particles (i.e. singing, shouting,  exercising, etc.)</a:t>
            </a:r>
          </a:p>
          <a:p>
            <a:pPr>
              <a:buClr>
                <a:srgbClr val="C00000"/>
              </a:buClr>
              <a:buFont typeface="Arial" panose="020B0604020202020204" pitchFamily="34" charset="0"/>
              <a:buChar char="•"/>
            </a:pPr>
            <a:r>
              <a:rPr lang="en-US" b="1" dirty="0"/>
              <a:t>Note:</a:t>
            </a:r>
            <a:r>
              <a:rPr lang="en-US" dirty="0"/>
              <a:t> </a:t>
            </a:r>
            <a:r>
              <a:rPr lang="en-US" dirty="0">
                <a:latin typeface="Arial" panose="020B0604020202020204" pitchFamily="34" charset="0"/>
                <a:cs typeface="Arial" panose="020B0604020202020204" pitchFamily="34" charset="0"/>
              </a:rPr>
              <a:t>The more </a:t>
            </a:r>
            <a:r>
              <a:rPr lang="en-US" b="1" dirty="0">
                <a:latin typeface="Arial" panose="020B0604020202020204" pitchFamily="34" charset="0"/>
                <a:cs typeface="Arial" panose="020B0604020202020204" pitchFamily="34" charset="0"/>
              </a:rPr>
              <a:t>closely</a:t>
            </a:r>
            <a:r>
              <a:rPr lang="en-US" dirty="0">
                <a:latin typeface="Arial" panose="020B0604020202020204" pitchFamily="34" charset="0"/>
                <a:cs typeface="Arial" panose="020B0604020202020204" pitchFamily="34" charset="0"/>
              </a:rPr>
              <a:t> a person interacts with others and the</a:t>
            </a:r>
            <a:r>
              <a:rPr lang="en-US" b="1" dirty="0">
                <a:latin typeface="Arial" panose="020B0604020202020204" pitchFamily="34" charset="0"/>
                <a:cs typeface="Arial" panose="020B0604020202020204" pitchFamily="34" charset="0"/>
              </a:rPr>
              <a:t> longer </a:t>
            </a:r>
            <a:r>
              <a:rPr lang="en-US" dirty="0">
                <a:latin typeface="Arial" panose="020B0604020202020204" pitchFamily="34" charset="0"/>
                <a:cs typeface="Arial" panose="020B0604020202020204" pitchFamily="34" charset="0"/>
              </a:rPr>
              <a:t>that interaction, the higher the risk of COVID-19 spread</a:t>
            </a:r>
            <a:endParaRPr lang="en-US" dirty="0">
              <a:solidFill>
                <a:srgbClr val="0E0F10"/>
              </a:solidFill>
              <a:latin typeface="Arial" panose="020B0604020202020204" pitchFamily="34" charset="0"/>
              <a:cs typeface="Arial" panose="020B0604020202020204" pitchFamily="34" charset="0"/>
            </a:endParaRPr>
          </a:p>
          <a:p>
            <a:pPr marL="975336" lvl="1" indent="0">
              <a:spcBef>
                <a:spcPts val="0"/>
              </a:spcBef>
              <a:spcAft>
                <a:spcPts val="1067"/>
              </a:spcAft>
              <a:buClr>
                <a:srgbClr val="C00000"/>
              </a:buClr>
              <a:buSzPct val="100000"/>
              <a:buNone/>
            </a:pPr>
            <a:endParaRPr lang="en-US" dirty="0">
              <a:solidFill>
                <a:srgbClr val="0E0F10"/>
              </a:solidFill>
            </a:endParaRPr>
          </a:p>
        </p:txBody>
      </p:sp>
    </p:spTree>
    <p:custDataLst>
      <p:tags r:id="rId1"/>
    </p:custDataLst>
    <p:extLst>
      <p:ext uri="{BB962C8B-B14F-4D97-AF65-F5344CB8AC3E}">
        <p14:creationId xmlns:p14="http://schemas.microsoft.com/office/powerpoint/2010/main" val="3981191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86FE7-5A2D-4B36-BA82-76EE0486758B}"/>
              </a:ext>
            </a:extLst>
          </p:cNvPr>
          <p:cNvSpPr>
            <a:spLocks noGrp="1"/>
          </p:cNvSpPr>
          <p:nvPr>
            <p:ph type="title"/>
          </p:nvPr>
        </p:nvSpPr>
        <p:spPr/>
        <p:txBody>
          <a:bodyPr/>
          <a:lstStyle/>
          <a:p>
            <a:r>
              <a:rPr lang="en-US" sz="4000" dirty="0"/>
              <a:t>Cleaning and disinfection</a:t>
            </a:r>
            <a:br>
              <a:rPr lang="en-US" sz="4000" dirty="0"/>
            </a:br>
            <a:endParaRPr lang="en-US" sz="4000" dirty="0"/>
          </a:p>
        </p:txBody>
      </p:sp>
      <p:sp>
        <p:nvSpPr>
          <p:cNvPr id="4" name="Content Placeholder 3">
            <a:extLst>
              <a:ext uri="{FF2B5EF4-FFF2-40B4-BE49-F238E27FC236}">
                <a16:creationId xmlns:a16="http://schemas.microsoft.com/office/drawing/2014/main" id="{E299902A-642A-4057-97AD-F437E26A0A19}"/>
              </a:ext>
            </a:extLst>
          </p:cNvPr>
          <p:cNvSpPr>
            <a:spLocks noGrp="1"/>
          </p:cNvSpPr>
          <p:nvPr>
            <p:ph idx="13"/>
          </p:nvPr>
        </p:nvSpPr>
        <p:spPr>
          <a:xfrm>
            <a:off x="609600" y="1128713"/>
            <a:ext cx="10972800" cy="642937"/>
          </a:xfrm>
        </p:spPr>
        <p:txBody>
          <a:bodyPr/>
          <a:lstStyle/>
          <a:p>
            <a:r>
              <a:rPr lang="en-US" sz="3470" dirty="0"/>
              <a:t>What’s the difference?</a:t>
            </a:r>
          </a:p>
        </p:txBody>
      </p:sp>
      <p:sp>
        <p:nvSpPr>
          <p:cNvPr id="5" name="Content Placeholder 4">
            <a:extLst>
              <a:ext uri="{FF2B5EF4-FFF2-40B4-BE49-F238E27FC236}">
                <a16:creationId xmlns:a16="http://schemas.microsoft.com/office/drawing/2014/main" id="{627A8C5B-1B75-4385-AF24-AA671FBC2A82}"/>
              </a:ext>
            </a:extLst>
          </p:cNvPr>
          <p:cNvSpPr>
            <a:spLocks noGrp="1"/>
          </p:cNvSpPr>
          <p:nvPr>
            <p:ph idx="14"/>
          </p:nvPr>
        </p:nvSpPr>
        <p:spPr>
          <a:xfrm>
            <a:off x="893686" y="1903236"/>
            <a:ext cx="10972800" cy="1925814"/>
          </a:xfrm>
        </p:spPr>
        <p:txBody>
          <a:bodyPr/>
          <a:lstStyle/>
          <a:p>
            <a:pPr>
              <a:buClr>
                <a:srgbClr val="AC0D1C"/>
              </a:buClr>
            </a:pPr>
            <a:r>
              <a:rPr lang="en-US" b="1" dirty="0"/>
              <a:t>CLEANING</a:t>
            </a:r>
          </a:p>
          <a:p>
            <a:pPr marL="342900" indent="-342900">
              <a:buClr>
                <a:srgbClr val="AC0D1C"/>
              </a:buClr>
              <a:buSzPct val="75000"/>
              <a:buFont typeface="Arial"/>
              <a:buChar char="•"/>
            </a:pPr>
            <a:r>
              <a:rPr lang="en-US" dirty="0"/>
              <a:t>Removal of germs, dirt, and impurities from surfaces</a:t>
            </a:r>
          </a:p>
          <a:p>
            <a:pPr marL="342900" indent="-342900">
              <a:buClr>
                <a:srgbClr val="AC0D1C"/>
              </a:buClr>
              <a:buSzPct val="75000"/>
              <a:buFont typeface="Arial"/>
              <a:buChar char="•"/>
            </a:pPr>
            <a:r>
              <a:rPr lang="en-US" dirty="0"/>
              <a:t>Done with a detergent or soap and water</a:t>
            </a:r>
          </a:p>
          <a:p>
            <a:pPr>
              <a:buClr>
                <a:srgbClr val="AC0D1C"/>
              </a:buClr>
            </a:pPr>
            <a:r>
              <a:rPr lang="en-US" b="1" dirty="0"/>
              <a:t>DISINFECTION</a:t>
            </a:r>
          </a:p>
          <a:p>
            <a:pPr marL="342900" indent="-342900">
              <a:buClr>
                <a:srgbClr val="AC0D1C"/>
              </a:buClr>
              <a:buSzPct val="75000"/>
              <a:buFont typeface="Arial"/>
              <a:buChar char="•"/>
            </a:pPr>
            <a:r>
              <a:rPr lang="en-US" dirty="0"/>
              <a:t>Using chemicals, for example, EPA-registered disinfectants, on non-living surfaces</a:t>
            </a:r>
          </a:p>
          <a:p>
            <a:pPr marL="342900" indent="-342900">
              <a:buClr>
                <a:srgbClr val="AC0D1C"/>
              </a:buClr>
              <a:buSzPct val="75000"/>
              <a:buFont typeface="Arial"/>
              <a:buChar char="•"/>
            </a:pPr>
            <a:r>
              <a:rPr lang="en-US" dirty="0"/>
              <a:t>This process does not necessarily clean dirty surfaces but kills any germs that remain on surfaces after cleaning. </a:t>
            </a:r>
          </a:p>
          <a:p>
            <a:pPr>
              <a:buClr>
                <a:srgbClr val="AC0D1C"/>
              </a:buClr>
              <a:buSzPct val="75000"/>
            </a:pPr>
            <a:endParaRPr lang="en-US" dirty="0"/>
          </a:p>
          <a:p>
            <a:pPr marL="342900" indent="-342900">
              <a:buClr>
                <a:srgbClr val="AC0D1C"/>
              </a:buClr>
              <a:buSzPct val="75000"/>
              <a:buFont typeface="Arial"/>
              <a:buChar char="•"/>
            </a:pPr>
            <a:endParaRPr lang="en-US" dirty="0"/>
          </a:p>
          <a:p>
            <a:pPr marL="342900" indent="-342900">
              <a:buClr>
                <a:srgbClr val="AC0D1C"/>
              </a:buClr>
              <a:buSzPct val="75000"/>
              <a:buFont typeface="Arial"/>
              <a:buChar char="•"/>
            </a:pPr>
            <a:endParaRPr lang="en-US" dirty="0"/>
          </a:p>
        </p:txBody>
      </p:sp>
    </p:spTree>
    <p:custDataLst>
      <p:tags r:id="rId1"/>
    </p:custDataLst>
    <p:extLst>
      <p:ext uri="{BB962C8B-B14F-4D97-AF65-F5344CB8AC3E}">
        <p14:creationId xmlns:p14="http://schemas.microsoft.com/office/powerpoint/2010/main" val="360202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5EF5E-1507-476F-8F63-41C94C9A1D06}"/>
              </a:ext>
            </a:extLst>
          </p:cNvPr>
          <p:cNvSpPr>
            <a:spLocks noGrp="1"/>
          </p:cNvSpPr>
          <p:nvPr>
            <p:ph type="title"/>
          </p:nvPr>
        </p:nvSpPr>
        <p:spPr/>
        <p:txBody>
          <a:bodyPr/>
          <a:lstStyle/>
          <a:p>
            <a:r>
              <a:rPr lang="en-US" sz="4400" dirty="0"/>
              <a:t>CLEANING AND DISINFECTION</a:t>
            </a:r>
          </a:p>
        </p:txBody>
      </p:sp>
      <p:sp>
        <p:nvSpPr>
          <p:cNvPr id="4" name="Content Placeholder 3">
            <a:extLst>
              <a:ext uri="{FF2B5EF4-FFF2-40B4-BE49-F238E27FC236}">
                <a16:creationId xmlns:a16="http://schemas.microsoft.com/office/drawing/2014/main" id="{9DE4B14E-F09F-4AB5-8866-7AF3F21339D0}"/>
              </a:ext>
            </a:extLst>
          </p:cNvPr>
          <p:cNvSpPr>
            <a:spLocks noGrp="1"/>
          </p:cNvSpPr>
          <p:nvPr>
            <p:ph idx="13"/>
          </p:nvPr>
        </p:nvSpPr>
        <p:spPr>
          <a:xfrm>
            <a:off x="609600" y="1238187"/>
            <a:ext cx="10972800" cy="647763"/>
          </a:xfrm>
        </p:spPr>
        <p:txBody>
          <a:bodyPr/>
          <a:lstStyle/>
          <a:p>
            <a:r>
              <a:rPr lang="en-US" dirty="0"/>
              <a:t>SANITIZATION</a:t>
            </a:r>
          </a:p>
        </p:txBody>
      </p:sp>
      <p:sp>
        <p:nvSpPr>
          <p:cNvPr id="5" name="Content Placeholder 4">
            <a:extLst>
              <a:ext uri="{FF2B5EF4-FFF2-40B4-BE49-F238E27FC236}">
                <a16:creationId xmlns:a16="http://schemas.microsoft.com/office/drawing/2014/main" id="{2F65B595-A6F5-43CE-B256-4F88905064BC}"/>
              </a:ext>
            </a:extLst>
          </p:cNvPr>
          <p:cNvSpPr>
            <a:spLocks noGrp="1"/>
          </p:cNvSpPr>
          <p:nvPr>
            <p:ph idx="14"/>
          </p:nvPr>
        </p:nvSpPr>
        <p:spPr>
          <a:xfrm>
            <a:off x="609600" y="2100262"/>
            <a:ext cx="10972800" cy="4757737"/>
          </a:xfrm>
        </p:spPr>
        <p:txBody>
          <a:bodyPr/>
          <a:lstStyle/>
          <a:p>
            <a:pPr marL="342900" indent="-342900">
              <a:buClr>
                <a:srgbClr val="C00000"/>
              </a:buClr>
              <a:buFont typeface="Arial" panose="020B0604020202020204" pitchFamily="34" charset="0"/>
              <a:buChar char="•"/>
            </a:pPr>
            <a:r>
              <a:rPr lang="en-US" dirty="0"/>
              <a:t>Reduces germs on non-living surfaces to levels considered safe by public health codes or regulations.</a:t>
            </a:r>
          </a:p>
          <a:p>
            <a:pPr marL="342900" indent="-342900">
              <a:buClr>
                <a:srgbClr val="C00000"/>
              </a:buClr>
              <a:buFont typeface="Arial" panose="020B0604020202020204" pitchFamily="34" charset="0"/>
              <a:buChar char="•"/>
            </a:pPr>
            <a:r>
              <a:rPr lang="en-US" dirty="0"/>
              <a:t>One step short of disinfecting</a:t>
            </a:r>
          </a:p>
          <a:p>
            <a:pPr marL="342900" indent="-342900">
              <a:buClr>
                <a:srgbClr val="C00000"/>
              </a:buClr>
              <a:buFont typeface="Arial" panose="020B0604020202020204" pitchFamily="34" charset="0"/>
              <a:buChar char="•"/>
            </a:pPr>
            <a:r>
              <a:rPr lang="en-US" dirty="0"/>
              <a:t>Disinfectants must undergo more rigorous testing than sanitizing products</a:t>
            </a:r>
          </a:p>
          <a:p>
            <a:endParaRPr lang="en-US" dirty="0"/>
          </a:p>
        </p:txBody>
      </p:sp>
    </p:spTree>
    <p:custDataLst>
      <p:tags r:id="rId1"/>
    </p:custDataLst>
    <p:extLst>
      <p:ext uri="{BB962C8B-B14F-4D97-AF65-F5344CB8AC3E}">
        <p14:creationId xmlns:p14="http://schemas.microsoft.com/office/powerpoint/2010/main" val="1596131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5EF5E-1507-476F-8F63-41C94C9A1D06}"/>
              </a:ext>
            </a:extLst>
          </p:cNvPr>
          <p:cNvSpPr>
            <a:spLocks noGrp="1"/>
          </p:cNvSpPr>
          <p:nvPr>
            <p:ph type="title"/>
          </p:nvPr>
        </p:nvSpPr>
        <p:spPr/>
        <p:txBody>
          <a:bodyPr/>
          <a:lstStyle/>
          <a:p>
            <a:r>
              <a:rPr lang="en-US" sz="4000" dirty="0"/>
              <a:t>CLEANING AND DISINFECTION</a:t>
            </a:r>
          </a:p>
        </p:txBody>
      </p:sp>
      <p:sp>
        <p:nvSpPr>
          <p:cNvPr id="4" name="Content Placeholder 3">
            <a:extLst>
              <a:ext uri="{FF2B5EF4-FFF2-40B4-BE49-F238E27FC236}">
                <a16:creationId xmlns:a16="http://schemas.microsoft.com/office/drawing/2014/main" id="{9DE4B14E-F09F-4AB5-8866-7AF3F21339D0}"/>
              </a:ext>
            </a:extLst>
          </p:cNvPr>
          <p:cNvSpPr>
            <a:spLocks noGrp="1"/>
          </p:cNvSpPr>
          <p:nvPr>
            <p:ph idx="13"/>
          </p:nvPr>
        </p:nvSpPr>
        <p:spPr>
          <a:xfrm>
            <a:off x="609600" y="1238187"/>
            <a:ext cx="10972800" cy="662051"/>
          </a:xfrm>
        </p:spPr>
        <p:txBody>
          <a:bodyPr/>
          <a:lstStyle/>
          <a:p>
            <a:r>
              <a:rPr lang="en-US" dirty="0"/>
              <a:t> school administration responsibilities</a:t>
            </a:r>
          </a:p>
        </p:txBody>
      </p:sp>
      <p:sp>
        <p:nvSpPr>
          <p:cNvPr id="5" name="Content Placeholder 4">
            <a:extLst>
              <a:ext uri="{FF2B5EF4-FFF2-40B4-BE49-F238E27FC236}">
                <a16:creationId xmlns:a16="http://schemas.microsoft.com/office/drawing/2014/main" id="{2F65B595-A6F5-43CE-B256-4F88905064BC}"/>
              </a:ext>
            </a:extLst>
          </p:cNvPr>
          <p:cNvSpPr>
            <a:spLocks noGrp="1"/>
          </p:cNvSpPr>
          <p:nvPr>
            <p:ph idx="14"/>
          </p:nvPr>
        </p:nvSpPr>
        <p:spPr>
          <a:xfrm>
            <a:off x="609600" y="2221607"/>
            <a:ext cx="10972800" cy="3696572"/>
          </a:xfrm>
        </p:spPr>
        <p:txBody>
          <a:bodyPr/>
          <a:lstStyle/>
          <a:p>
            <a:pPr marL="342900" indent="-342900">
              <a:buClr>
                <a:srgbClr val="C00000"/>
              </a:buClr>
              <a:buFont typeface="Arial" panose="020B0604020202020204" pitchFamily="34" charset="0"/>
              <a:buChar char="•"/>
            </a:pPr>
            <a:r>
              <a:rPr lang="en-US" dirty="0"/>
              <a:t>Schools must have a comprehensive plan for more frequent cleaning and disinfecting.</a:t>
            </a:r>
          </a:p>
          <a:p>
            <a:pPr marL="952485" lvl="1" indent="-342900">
              <a:buClr>
                <a:srgbClr val="C00000"/>
              </a:buClr>
              <a:buFont typeface="Arial" panose="020B0604020202020204" pitchFamily="34" charset="0"/>
              <a:buChar char="•"/>
            </a:pPr>
            <a:r>
              <a:rPr lang="en-US" sz="2400" dirty="0"/>
              <a:t>Including: </a:t>
            </a:r>
            <a:r>
              <a:rPr lang="en-US" sz="2400" b="1" dirty="0"/>
              <a:t>who</a:t>
            </a:r>
            <a:r>
              <a:rPr lang="en-US" sz="2400" dirty="0"/>
              <a:t> will be cleaning? </a:t>
            </a:r>
            <a:r>
              <a:rPr lang="en-US" sz="2400" b="1" dirty="0"/>
              <a:t>How often</a:t>
            </a:r>
            <a:r>
              <a:rPr lang="en-US" sz="2400" dirty="0"/>
              <a:t>? and </a:t>
            </a:r>
            <a:r>
              <a:rPr lang="en-US" sz="2400" b="1" dirty="0"/>
              <a:t>Where</a:t>
            </a:r>
            <a:r>
              <a:rPr lang="en-US" sz="2400" dirty="0"/>
              <a:t>?</a:t>
            </a:r>
          </a:p>
          <a:p>
            <a:pPr marL="342900" indent="-342900">
              <a:buClr>
                <a:srgbClr val="C00000"/>
              </a:buClr>
              <a:buFont typeface="Arial" panose="020B0604020202020204" pitchFamily="34" charset="0"/>
              <a:buChar char="•"/>
            </a:pPr>
            <a:r>
              <a:rPr lang="en-US" dirty="0"/>
              <a:t>Any staff can help with everyday cleaning of frequently touched surfaces.</a:t>
            </a:r>
          </a:p>
          <a:p>
            <a:pPr marL="342900" indent="-342900">
              <a:buClr>
                <a:srgbClr val="C00000"/>
              </a:buClr>
              <a:buFont typeface="Arial" panose="020B0604020202020204" pitchFamily="34" charset="0"/>
              <a:buChar char="•"/>
            </a:pPr>
            <a:r>
              <a:rPr lang="en-US" dirty="0"/>
              <a:t>Staff who perform cleaning activities must be trained on cleaning and disinfection procedures, chemical hazards, and any PPE needed</a:t>
            </a:r>
          </a:p>
          <a:p>
            <a:pPr marL="342900" indent="-342900">
              <a:buClr>
                <a:srgbClr val="C00000"/>
              </a:buClr>
              <a:buFont typeface="Arial" panose="020B0604020202020204" pitchFamily="34" charset="0"/>
              <a:buChar char="•"/>
            </a:pPr>
            <a:r>
              <a:rPr lang="en-US" dirty="0"/>
              <a:t>Signs should be posted in every classroom reminding staff of cleaning protocols</a:t>
            </a:r>
          </a:p>
        </p:txBody>
      </p:sp>
    </p:spTree>
    <p:custDataLst>
      <p:tags r:id="rId1"/>
    </p:custDataLst>
    <p:extLst>
      <p:ext uri="{BB962C8B-B14F-4D97-AF65-F5344CB8AC3E}">
        <p14:creationId xmlns:p14="http://schemas.microsoft.com/office/powerpoint/2010/main" val="3031013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5EF5E-1507-476F-8F63-41C94C9A1D06}"/>
              </a:ext>
            </a:extLst>
          </p:cNvPr>
          <p:cNvSpPr>
            <a:spLocks noGrp="1"/>
          </p:cNvSpPr>
          <p:nvPr>
            <p:ph type="title"/>
          </p:nvPr>
        </p:nvSpPr>
        <p:spPr/>
        <p:txBody>
          <a:bodyPr/>
          <a:lstStyle/>
          <a:p>
            <a:r>
              <a:rPr lang="en-US" sz="4000" dirty="0"/>
              <a:t>CLEANING AND DISINFECTION</a:t>
            </a:r>
          </a:p>
        </p:txBody>
      </p:sp>
      <p:sp>
        <p:nvSpPr>
          <p:cNvPr id="4" name="Content Placeholder 3">
            <a:extLst>
              <a:ext uri="{FF2B5EF4-FFF2-40B4-BE49-F238E27FC236}">
                <a16:creationId xmlns:a16="http://schemas.microsoft.com/office/drawing/2014/main" id="{9DE4B14E-F09F-4AB5-8866-7AF3F21339D0}"/>
              </a:ext>
            </a:extLst>
          </p:cNvPr>
          <p:cNvSpPr>
            <a:spLocks noGrp="1"/>
          </p:cNvSpPr>
          <p:nvPr>
            <p:ph idx="13"/>
          </p:nvPr>
        </p:nvSpPr>
        <p:spPr>
          <a:xfrm>
            <a:off x="609600" y="1238187"/>
            <a:ext cx="10972800" cy="662051"/>
          </a:xfrm>
        </p:spPr>
        <p:txBody>
          <a:bodyPr/>
          <a:lstStyle/>
          <a:p>
            <a:r>
              <a:rPr lang="en-US" dirty="0"/>
              <a:t> school administration responsibilities</a:t>
            </a:r>
          </a:p>
        </p:txBody>
      </p:sp>
      <p:sp>
        <p:nvSpPr>
          <p:cNvPr id="5" name="Content Placeholder 4">
            <a:extLst>
              <a:ext uri="{FF2B5EF4-FFF2-40B4-BE49-F238E27FC236}">
                <a16:creationId xmlns:a16="http://schemas.microsoft.com/office/drawing/2014/main" id="{2F65B595-A6F5-43CE-B256-4F88905064BC}"/>
              </a:ext>
            </a:extLst>
          </p:cNvPr>
          <p:cNvSpPr>
            <a:spLocks noGrp="1"/>
          </p:cNvSpPr>
          <p:nvPr>
            <p:ph idx="14"/>
          </p:nvPr>
        </p:nvSpPr>
        <p:spPr>
          <a:xfrm>
            <a:off x="609600" y="2221607"/>
            <a:ext cx="10972800" cy="3696572"/>
          </a:xfrm>
        </p:spPr>
        <p:txBody>
          <a:bodyPr/>
          <a:lstStyle/>
          <a:p>
            <a:pPr marL="342900" indent="-342900">
              <a:buClr>
                <a:srgbClr val="C00000"/>
              </a:buClr>
              <a:buFont typeface="Arial" panose="020B0604020202020204" pitchFamily="34" charset="0"/>
              <a:buChar char="•"/>
            </a:pPr>
            <a:r>
              <a:rPr lang="en-US" dirty="0"/>
              <a:t>Use products on the EPAs List N (</a:t>
            </a:r>
            <a:r>
              <a:rPr lang="en-US" dirty="0">
                <a:hlinkClick r:id="rId4"/>
              </a:rPr>
              <a:t>epa.gov/pesticide-registration/list-n-disinfectants-use-against-sars-cov-2-covid-19 </a:t>
            </a:r>
            <a:r>
              <a:rPr lang="en-US" dirty="0"/>
              <a:t>) that are effective against the virus that causes COVID-19</a:t>
            </a:r>
          </a:p>
          <a:p>
            <a:pPr marL="952485" lvl="1" indent="-342900">
              <a:buClr>
                <a:srgbClr val="C00000"/>
              </a:buClr>
              <a:buFont typeface="Arial" panose="020B0604020202020204" pitchFamily="34" charset="0"/>
              <a:buChar char="-"/>
            </a:pPr>
            <a:r>
              <a:rPr lang="en-US" sz="2400" dirty="0"/>
              <a:t>This includes ready-to-use sprays, concentrates and wipes</a:t>
            </a:r>
          </a:p>
          <a:p>
            <a:pPr marL="952485" lvl="1" indent="-342900">
              <a:buClr>
                <a:srgbClr val="C00000"/>
              </a:buClr>
              <a:buFont typeface="Arial" panose="020B0604020202020204" pitchFamily="34" charset="0"/>
              <a:buChar char="-"/>
            </a:pPr>
            <a:r>
              <a:rPr lang="en-US" sz="2400" dirty="0"/>
              <a:t>When feasible, preference should be given to products with asthma-safer ingredients</a:t>
            </a:r>
            <a:endParaRPr lang="en-US" dirty="0"/>
          </a:p>
        </p:txBody>
      </p:sp>
    </p:spTree>
    <p:custDataLst>
      <p:tags r:id="rId1"/>
    </p:custDataLst>
    <p:extLst>
      <p:ext uri="{BB962C8B-B14F-4D97-AF65-F5344CB8AC3E}">
        <p14:creationId xmlns:p14="http://schemas.microsoft.com/office/powerpoint/2010/main" val="1653437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5EF5E-1507-476F-8F63-41C94C9A1D06}"/>
              </a:ext>
            </a:extLst>
          </p:cNvPr>
          <p:cNvSpPr>
            <a:spLocks noGrp="1"/>
          </p:cNvSpPr>
          <p:nvPr>
            <p:ph type="title"/>
          </p:nvPr>
        </p:nvSpPr>
        <p:spPr/>
        <p:txBody>
          <a:bodyPr/>
          <a:lstStyle/>
          <a:p>
            <a:r>
              <a:rPr lang="en-US" sz="4000" dirty="0"/>
              <a:t>CLEANING AND DISINFECTION</a:t>
            </a:r>
          </a:p>
        </p:txBody>
      </p:sp>
      <p:sp>
        <p:nvSpPr>
          <p:cNvPr id="4" name="Content Placeholder 3">
            <a:extLst>
              <a:ext uri="{FF2B5EF4-FFF2-40B4-BE49-F238E27FC236}">
                <a16:creationId xmlns:a16="http://schemas.microsoft.com/office/drawing/2014/main" id="{9DE4B14E-F09F-4AB5-8866-7AF3F21339D0}"/>
              </a:ext>
            </a:extLst>
          </p:cNvPr>
          <p:cNvSpPr>
            <a:spLocks noGrp="1"/>
          </p:cNvSpPr>
          <p:nvPr>
            <p:ph idx="13"/>
          </p:nvPr>
        </p:nvSpPr>
        <p:spPr>
          <a:xfrm>
            <a:off x="609600" y="1238187"/>
            <a:ext cx="10972800" cy="662051"/>
          </a:xfrm>
        </p:spPr>
        <p:txBody>
          <a:bodyPr/>
          <a:lstStyle/>
          <a:p>
            <a:r>
              <a:rPr lang="en-US" dirty="0"/>
              <a:t> school administration responsibilities</a:t>
            </a:r>
          </a:p>
        </p:txBody>
      </p:sp>
      <p:sp>
        <p:nvSpPr>
          <p:cNvPr id="5" name="Content Placeholder 4">
            <a:extLst>
              <a:ext uri="{FF2B5EF4-FFF2-40B4-BE49-F238E27FC236}">
                <a16:creationId xmlns:a16="http://schemas.microsoft.com/office/drawing/2014/main" id="{2F65B595-A6F5-43CE-B256-4F88905064BC}"/>
              </a:ext>
            </a:extLst>
          </p:cNvPr>
          <p:cNvSpPr>
            <a:spLocks noGrp="1"/>
          </p:cNvSpPr>
          <p:nvPr>
            <p:ph idx="14"/>
          </p:nvPr>
        </p:nvSpPr>
        <p:spPr>
          <a:xfrm>
            <a:off x="609600" y="2221607"/>
            <a:ext cx="10972800" cy="3696572"/>
          </a:xfrm>
        </p:spPr>
        <p:txBody>
          <a:bodyPr/>
          <a:lstStyle/>
          <a:p>
            <a:pPr marL="342900" indent="-342900">
              <a:buClr>
                <a:srgbClr val="C00000"/>
              </a:buClr>
              <a:buFont typeface="Arial" panose="020B0604020202020204" pitchFamily="34" charset="0"/>
              <a:buChar char="•"/>
            </a:pPr>
            <a:r>
              <a:rPr lang="en-US" dirty="0"/>
              <a:t>Have enough cleaning and disinfection products on hand to support enhanced cleaning protocols</a:t>
            </a:r>
          </a:p>
          <a:p>
            <a:pPr marL="342900" indent="-342900">
              <a:buClr>
                <a:srgbClr val="C00000"/>
              </a:buClr>
              <a:buFont typeface="Arial" panose="020B0604020202020204" pitchFamily="34" charset="0"/>
              <a:buChar char="•"/>
            </a:pPr>
            <a:r>
              <a:rPr lang="en-US" dirty="0"/>
              <a:t>Make cleaning and disinfection products readily available for staff use</a:t>
            </a:r>
          </a:p>
          <a:p>
            <a:pPr marL="342900" indent="-342900">
              <a:buClr>
                <a:srgbClr val="C00000"/>
              </a:buClr>
              <a:buFont typeface="Arial" panose="020B0604020202020204" pitchFamily="34" charset="0"/>
              <a:buChar char="•"/>
            </a:pPr>
            <a:r>
              <a:rPr lang="en-US" dirty="0"/>
              <a:t>Provide staff with disposable wipes for frequent easy wiping down of surfaces</a:t>
            </a:r>
          </a:p>
        </p:txBody>
      </p:sp>
    </p:spTree>
    <p:custDataLst>
      <p:tags r:id="rId1"/>
    </p:custDataLst>
    <p:extLst>
      <p:ext uri="{BB962C8B-B14F-4D97-AF65-F5344CB8AC3E}">
        <p14:creationId xmlns:p14="http://schemas.microsoft.com/office/powerpoint/2010/main" val="10510259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4"/>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C Healt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C Health" id="{8C093D64-3768-4373-A20D-FB3FE0DA25D5}" vid="{98458148-2ED1-4233-92EB-6A62EEB723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FC705221F5AF74FB9D595D15B079FAB" ma:contentTypeVersion="5" ma:contentTypeDescription="Create a new document." ma:contentTypeScope="" ma:versionID="8b1405f6a972d79bed34fdeed99b7803">
  <xsd:schema xmlns:xsd="http://www.w3.org/2001/XMLSchema" xmlns:xs="http://www.w3.org/2001/XMLSchema" xmlns:p="http://schemas.microsoft.com/office/2006/metadata/properties" xmlns:ns3="b2fa2ac3-b007-4517-9e46-36d256350dfc" xmlns:ns4="ca3bd220-daaa-4a79-b993-abe4c229ae1b" targetNamespace="http://schemas.microsoft.com/office/2006/metadata/properties" ma:root="true" ma:fieldsID="f3516d044015c1361c8ccff56165da8a" ns3:_="" ns4:_="">
    <xsd:import namespace="b2fa2ac3-b007-4517-9e46-36d256350dfc"/>
    <xsd:import namespace="ca3bd220-daaa-4a79-b993-abe4c229ae1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fa2ac3-b007-4517-9e46-36d256350d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3bd220-daaa-4a79-b993-abe4c229ae1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F40F34-38CD-4239-A170-D1D806366C85}">
  <ds:schemaRefs>
    <ds:schemaRef ds:uri="http://schemas.microsoft.com/sharepoint/v3/contenttype/forms"/>
  </ds:schemaRefs>
</ds:datastoreItem>
</file>

<file path=customXml/itemProps2.xml><?xml version="1.0" encoding="utf-8"?>
<ds:datastoreItem xmlns:ds="http://schemas.openxmlformats.org/officeDocument/2006/customXml" ds:itemID="{7F26A367-E240-4A2F-B668-F07161B2EE58}">
  <ds:schemaRefs>
    <ds:schemaRef ds:uri="ca3bd220-daaa-4a79-b993-abe4c229ae1b"/>
    <ds:schemaRef ds:uri="http://schemas.microsoft.com/office/2006/metadata/properties"/>
    <ds:schemaRef ds:uri="b2fa2ac3-b007-4517-9e46-36d256350dfc"/>
    <ds:schemaRef ds:uri="http://purl.org/dc/dcmitype/"/>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www.w3.org/XML/1998/namespace"/>
    <ds:schemaRef ds:uri="http://purl.org/dc/terms/"/>
  </ds:schemaRefs>
</ds:datastoreItem>
</file>

<file path=customXml/itemProps3.xml><?xml version="1.0" encoding="utf-8"?>
<ds:datastoreItem xmlns:ds="http://schemas.openxmlformats.org/officeDocument/2006/customXml" ds:itemID="{086A24BB-4774-4FC8-8F40-9723036C72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fa2ac3-b007-4517-9e46-36d256350dfc"/>
    <ds:schemaRef ds:uri="ca3bd220-daaa-4a79-b993-abe4c229ae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25225</TotalTime>
  <Words>1798</Words>
  <Application>Microsoft Office PowerPoint</Application>
  <PresentationFormat>Widescreen</PresentationFormat>
  <Paragraphs>238</Paragraphs>
  <Slides>25</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Wingdings</vt:lpstr>
      <vt:lpstr>DC Health</vt:lpstr>
      <vt:lpstr>Cleaning and Disinfection for Teachers and School Staff  </vt:lpstr>
      <vt:lpstr>Objectives</vt:lpstr>
      <vt:lpstr>COVID-19: How It Spreads</vt:lpstr>
      <vt:lpstr>COVID-19: How It Spreads</vt:lpstr>
      <vt:lpstr>Cleaning and disinfection </vt:lpstr>
      <vt:lpstr>CLEANING AND DISINFECTION</vt:lpstr>
      <vt:lpstr>CLEANING AND DISINFECTION</vt:lpstr>
      <vt:lpstr>CLEANING AND DISINFECTION</vt:lpstr>
      <vt:lpstr>CLEANING AND DISINFECTION</vt:lpstr>
      <vt:lpstr>Cleaning AND DISINFECTION</vt:lpstr>
      <vt:lpstr>Cleaning AND DISINFECTION</vt:lpstr>
      <vt:lpstr>Everyday cleaning</vt:lpstr>
      <vt:lpstr>Everyday cleaning</vt:lpstr>
      <vt:lpstr>Everyday cleaning</vt:lpstr>
      <vt:lpstr>Everyday cleaning</vt:lpstr>
      <vt:lpstr>CLEANING AND DISINFECTION</vt:lpstr>
      <vt:lpstr>Everyday cleaning</vt:lpstr>
      <vt:lpstr>PowerPoint Presentation</vt:lpstr>
      <vt:lpstr>CLEANING AND DISINFECTION</vt:lpstr>
      <vt:lpstr>CLEANING AND DISINFECTION</vt:lpstr>
      <vt:lpstr>After CLEANING AND DISINFECTION</vt:lpstr>
      <vt:lpstr>resources </vt:lpstr>
      <vt:lpstr>resources </vt:lpstr>
      <vt:lpstr>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Dohadmin</dc:creator>
  <cp:lastModifiedBy>Widatalla, Saria (DOH Contractor)</cp:lastModifiedBy>
  <cp:revision>996</cp:revision>
  <cp:lastPrinted>2020-12-31T16:15:41Z</cp:lastPrinted>
  <dcterms:created xsi:type="dcterms:W3CDTF">2020-05-28T17:58:09Z</dcterms:created>
  <dcterms:modified xsi:type="dcterms:W3CDTF">2021-01-12T22:56:12Z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0x0101005FC705221F5AF74FB9D595D15B079FAB</vt:lpwstr>
  </property>
  <property fmtid="{D5CDD505-2E9C-101B-9397-08002B2CF9AE}" pid="3" name="ArticulateGUID">
    <vt:lpwstr>2F1C55DA-956B-4484-B4EE-81B4A431CD78</vt:lpwstr>
  </property>
  <property fmtid="{D5CDD505-2E9C-101B-9397-08002B2CF9AE}" pid="4" name="ArticulatePath">
    <vt:lpwstr>Guidance for Cleaning and Disinfection in Schools_COVID-19 DC Health_2020.10.30_FINAL</vt:lpwstr>
  </property>
</Properties>
</file>